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0" r:id="rId2"/>
    <p:sldId id="261" r:id="rId3"/>
    <p:sldId id="289" r:id="rId4"/>
    <p:sldId id="290" r:id="rId5"/>
    <p:sldId id="309" r:id="rId6"/>
    <p:sldId id="310" r:id="rId7"/>
    <p:sldId id="297" r:id="rId8"/>
    <p:sldId id="291" r:id="rId9"/>
    <p:sldId id="302" r:id="rId10"/>
    <p:sldId id="292" r:id="rId11"/>
    <p:sldId id="296" r:id="rId12"/>
    <p:sldId id="295" r:id="rId13"/>
    <p:sldId id="308" r:id="rId14"/>
    <p:sldId id="305" r:id="rId15"/>
    <p:sldId id="273" r:id="rId16"/>
    <p:sldId id="266" r:id="rId17"/>
    <p:sldId id="304" r:id="rId18"/>
    <p:sldId id="300" r:id="rId19"/>
    <p:sldId id="286" r:id="rId20"/>
  </p:sldIdLst>
  <p:sldSz cx="7562850" cy="10688638"/>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icis Pontpoint - Qualité de Vie" initials="MP-QdV" lastIdx="0" clrIdx="0">
    <p:extLst>
      <p:ext uri="{19B8F6BF-5375-455C-9EA6-DF929625EA0E}">
        <p15:presenceInfo xmlns:p15="http://schemas.microsoft.com/office/powerpoint/2012/main" userId="Medicis Pontpoint - Qualité de Vie" providerId="None"/>
      </p:ext>
    </p:extLst>
  </p:cmAuthor>
  <p:cmAuthor id="2" name="Medicis Pontpoint - Qualité de Vie" initials="MP-QdV [2]" lastIdx="1" clrIdx="1">
    <p:extLst>
      <p:ext uri="{19B8F6BF-5375-455C-9EA6-DF929625EA0E}">
        <p15:presenceInfo xmlns:p15="http://schemas.microsoft.com/office/powerpoint/2012/main" userId="S-1-5-21-1508939343-2933542139-1514774565-6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60093"/>
    <a:srgbClr val="CC99FF"/>
    <a:srgbClr val="FF6699"/>
    <a:srgbClr val="E6665C"/>
    <a:srgbClr val="604E48"/>
    <a:srgbClr val="755E56"/>
    <a:srgbClr val="6D5851"/>
    <a:srgbClr val="FFFFFF"/>
    <a:srgbClr val="524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51" autoAdjust="0"/>
  </p:normalViewPr>
  <p:slideViewPr>
    <p:cSldViewPr snapToGrid="0" snapToObjects="1">
      <p:cViewPr varScale="1">
        <p:scale>
          <a:sx n="72" d="100"/>
          <a:sy n="72" d="100"/>
        </p:scale>
        <p:origin x="3084" y="72"/>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7B16A0-31E8-C845-84AA-6903F401FD19}" type="datetimeFigureOut">
              <a:rPr lang="fr-FR" smtClean="0"/>
              <a:t>14/04/2026</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388356-AA1F-C942-8EE3-DA7B18AD0E76}" type="slidenum">
              <a:rPr lang="fr-FR" smtClean="0"/>
              <a:t>‹N°›</a:t>
            </a:fld>
            <a:endParaRPr lang="fr-FR"/>
          </a:p>
        </p:txBody>
      </p:sp>
    </p:spTree>
    <p:extLst>
      <p:ext uri="{BB962C8B-B14F-4D97-AF65-F5344CB8AC3E}">
        <p14:creationId xmlns:p14="http://schemas.microsoft.com/office/powerpoint/2010/main" val="295443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EBC6E9-2D90-6944-8CE2-B76C8D17DBB4}" type="datetimeFigureOut">
              <a:rPr lang="fr-FR" smtClean="0"/>
              <a:t>14/04/2026</a:t>
            </a:fld>
            <a:endParaRPr lang="fr-FR"/>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356207-A42C-5448-8700-0CBE3668169B}" type="slidenum">
              <a:rPr lang="fr-FR" smtClean="0"/>
              <a:t>‹N°›</a:t>
            </a:fld>
            <a:endParaRPr lang="fr-FR"/>
          </a:p>
        </p:txBody>
      </p:sp>
    </p:spTree>
    <p:extLst>
      <p:ext uri="{BB962C8B-B14F-4D97-AF65-F5344CB8AC3E}">
        <p14:creationId xmlns:p14="http://schemas.microsoft.com/office/powerpoint/2010/main" val="379665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44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143209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84177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7741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14/04/2026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6105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7293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5ADFA3-6D09-134D-AA88-A61BDE351E7C}" type="datetimeFigureOut">
              <a:rPr lang="fr-FR" smtClean="0"/>
              <a:t>14/04/2026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93049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25ADFA3-6D09-134D-AA88-A61BDE351E7C}" type="datetimeFigureOut">
              <a:rPr lang="fr-FR" smtClean="0"/>
              <a:t>14/04/2026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0032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ADFA3-6D09-134D-AA88-A61BDE351E7C}" type="datetimeFigureOut">
              <a:rPr lang="fr-FR" smtClean="0"/>
              <a:t>14/04/2026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2079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6275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090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900" b="1" i="0">
                <a:solidFill>
                  <a:schemeClr val="tx1">
                    <a:tint val="75000"/>
                  </a:schemeClr>
                </a:solidFill>
                <a:latin typeface="Arial"/>
                <a:cs typeface="Arial"/>
              </a:defRPr>
            </a:lvl1pPr>
          </a:lstStyle>
          <a:p>
            <a:fld id="{D25ADFA3-6D09-134D-AA88-A61BDE351E7C}" type="datetimeFigureOut">
              <a:rPr lang="fr-FR" smtClean="0"/>
              <a:pPr/>
              <a:t>14/04/2026</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900" b="1" i="0">
                <a:solidFill>
                  <a:schemeClr val="tx1">
                    <a:tint val="75000"/>
                  </a:schemeClr>
                </a:solidFill>
                <a:latin typeface="Arial"/>
                <a:cs typeface="Aria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900" b="1" i="0">
                <a:solidFill>
                  <a:schemeClr val="tx1">
                    <a:tint val="75000"/>
                  </a:schemeClr>
                </a:solidFill>
                <a:latin typeface="Arial"/>
                <a:cs typeface="Arial"/>
              </a:defRPr>
            </a:lvl1pPr>
          </a:lstStyle>
          <a:p>
            <a:fld id="{5D5E2455-803E-1648-97B5-B803AFB9661C}" type="slidenum">
              <a:rPr lang="fr-FR" smtClean="0"/>
              <a:pPr/>
              <a:t>‹N°›</a:t>
            </a:fld>
            <a:endParaRPr lang="fr-FR"/>
          </a:p>
        </p:txBody>
      </p:sp>
    </p:spTree>
    <p:extLst>
      <p:ext uri="{BB962C8B-B14F-4D97-AF65-F5344CB8AC3E}">
        <p14:creationId xmlns:p14="http://schemas.microsoft.com/office/powerpoint/2010/main" val="226860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000" b="0" i="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vdpri-my.sharepoint.com/personal/nvignolet_expertise-soins_fr/Documents/Doc1.docx?web=1" TargetMode="External"/><Relationship Id="rId4" Type="http://schemas.openxmlformats.org/officeDocument/2006/relationships/image" Target="../media/image3.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9.jpeg"/><Relationship Id="rId7" Type="http://schemas.openxmlformats.org/officeDocument/2006/relationships/image" Target="../media/image46.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10.pn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6.png"/><Relationship Id="rId7" Type="http://schemas.openxmlformats.org/officeDocument/2006/relationships/image" Target="../media/image54.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image" Target="../media/image28.png"/><Relationship Id="rId9"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0.png"/><Relationship Id="rId5" Type="http://schemas.microsoft.com/office/2007/relationships/hdphoto" Target="../media/hdphoto2.wdp"/><Relationship Id="rId10" Type="http://schemas.openxmlformats.org/officeDocument/2006/relationships/image" Target="../media/image62.jpeg"/><Relationship Id="rId4" Type="http://schemas.openxmlformats.org/officeDocument/2006/relationships/image" Target="../media/image59.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8.png"/><Relationship Id="rId7" Type="http://schemas.openxmlformats.org/officeDocument/2006/relationships/image" Target="../media/image6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63.png"/><Relationship Id="rId4" Type="http://schemas.openxmlformats.org/officeDocument/2006/relationships/image" Target="../media/image9.jpeg"/><Relationship Id="rId9"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72.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9.jpeg"/><Relationship Id="rId7"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1.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21.png"/><Relationship Id="rId4" Type="http://schemas.openxmlformats.org/officeDocument/2006/relationships/image" Target="../media/image33.png"/><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27.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28.png"/><Relationship Id="rId10" Type="http://schemas.openxmlformats.org/officeDocument/2006/relationships/image" Target="../media/image39.emf"/><Relationship Id="rId4" Type="http://schemas.openxmlformats.org/officeDocument/2006/relationships/image" Target="../media/image26.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42.emf"/></Relationships>
</file>

<file path=ppt/slides/_rels/slide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27.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png"/><Relationship Id="rId5" Type="http://schemas.openxmlformats.org/officeDocument/2006/relationships/image" Target="../media/image2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61425" y="359998"/>
            <a:ext cx="6840000" cy="1907998"/>
          </a:xfrm>
          <a:prstGeom prst="rect">
            <a:avLst/>
          </a:prstGeom>
          <a:solidFill>
            <a:srgbClr val="C50B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empreinte_blanc_fondtransparent.png"/>
          <p:cNvPicPr>
            <a:picLocks noChangeAspect="1"/>
          </p:cNvPicPr>
          <p:nvPr/>
        </p:nvPicPr>
        <p:blipFill rotWithShape="1">
          <a:blip r:embed="rId2" cstate="email">
            <a:extLst>
              <a:ext uri="{28A0092B-C50C-407E-A947-70E740481C1C}">
                <a14:useLocalDpi xmlns:a14="http://schemas.microsoft.com/office/drawing/2010/main" val="0"/>
              </a:ext>
            </a:extLst>
          </a:blip>
          <a:srcRect r="-3050"/>
          <a:stretch/>
        </p:blipFill>
        <p:spPr>
          <a:xfrm>
            <a:off x="5098055" y="306131"/>
            <a:ext cx="2103370" cy="1931854"/>
          </a:xfrm>
          <a:prstGeom prst="rect">
            <a:avLst/>
          </a:prstGeom>
          <a:ln>
            <a:noFill/>
          </a:ln>
        </p:spPr>
      </p:pic>
      <p:sp>
        <p:nvSpPr>
          <p:cNvPr id="27" name="Text Box 6"/>
          <p:cNvSpPr txBox="1">
            <a:spLocks noChangeArrowheads="1"/>
          </p:cNvSpPr>
          <p:nvPr/>
        </p:nvSpPr>
        <p:spPr bwMode="auto">
          <a:xfrm>
            <a:off x="360000" y="1258790"/>
            <a:ext cx="4896000" cy="5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88000" tIns="0" rIns="0" bIns="0" anchor="t">
            <a:noAutofit/>
          </a:bodyPr>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nSpc>
                <a:spcPct val="70000"/>
              </a:lnSpc>
            </a:pPr>
            <a:r>
              <a:rPr lang="fr-FR" sz="2800" dirty="0">
                <a:solidFill>
                  <a:srgbClr val="FFFFFF"/>
                </a:solidFill>
              </a:rPr>
              <a:t>Les Jardins Médicis</a:t>
            </a:r>
          </a:p>
        </p:txBody>
      </p:sp>
      <p:sp>
        <p:nvSpPr>
          <p:cNvPr id="30" name="Rectangle 5"/>
          <p:cNvSpPr>
            <a:spLocks noChangeArrowheads="1"/>
          </p:cNvSpPr>
          <p:nvPr/>
        </p:nvSpPr>
        <p:spPr bwMode="auto">
          <a:xfrm>
            <a:off x="361425" y="10276555"/>
            <a:ext cx="6840000" cy="361950"/>
          </a:xfrm>
          <a:prstGeom prst="rect">
            <a:avLst/>
          </a:prstGeom>
          <a:noFill/>
          <a:ln>
            <a:noFill/>
          </a:ln>
          <a:effectLst/>
        </p:spPr>
        <p:txBody>
          <a:bodyPr wrap="none" anchor="ctr"/>
          <a:lstStyle/>
          <a:p>
            <a:pPr algn="ctr"/>
            <a:r>
              <a:rPr lang="fr-FR" sz="900" dirty="0">
                <a:solidFill>
                  <a:srgbClr val="52423C"/>
                </a:solidFill>
                <a:latin typeface="Arial"/>
                <a:cs typeface="Arial"/>
              </a:rPr>
              <a:t>31 place de la ferme du </a:t>
            </a:r>
            <a:r>
              <a:rPr lang="fr-FR" sz="900" dirty="0" err="1">
                <a:solidFill>
                  <a:srgbClr val="52423C"/>
                </a:solidFill>
                <a:latin typeface="Arial"/>
                <a:cs typeface="Arial"/>
              </a:rPr>
              <a:t>Fay</a:t>
            </a:r>
            <a:r>
              <a:rPr lang="fr-FR" sz="900" dirty="0">
                <a:solidFill>
                  <a:srgbClr val="52423C"/>
                </a:solidFill>
                <a:latin typeface="Arial"/>
                <a:cs typeface="Arial"/>
              </a:rPr>
              <a:t> 60700 PONTPOINT • Tél. : 03 44 56 82 82 • medicis-pontpoint@domusvi.com </a:t>
            </a:r>
          </a:p>
        </p:txBody>
      </p:sp>
      <p:pic>
        <p:nvPicPr>
          <p:cNvPr id="64" name="Image 63"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3425" y="9795632"/>
            <a:ext cx="1655999" cy="480923"/>
          </a:xfrm>
          <a:prstGeom prst="rect">
            <a:avLst/>
          </a:prstGeom>
        </p:spPr>
      </p:pic>
      <p:sp>
        <p:nvSpPr>
          <p:cNvPr id="41" name="Espace réservé de la date 3"/>
          <p:cNvSpPr>
            <a:spLocks noGrp="1"/>
          </p:cNvSpPr>
          <p:nvPr>
            <p:ph type="dt" sz="half" idx="10"/>
          </p:nvPr>
        </p:nvSpPr>
        <p:spPr>
          <a:xfrm>
            <a:off x="5255999" y="830757"/>
            <a:ext cx="1764665" cy="94628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800" rIns="0" bIns="46800"/>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gn="ctr">
              <a:lnSpc>
                <a:spcPct val="80000"/>
              </a:lnSpc>
            </a:pPr>
            <a:r>
              <a:rPr lang="fr-FR" sz="2400" dirty="0">
                <a:solidFill>
                  <a:srgbClr val="755E56"/>
                </a:solidFill>
              </a:rPr>
              <a:t>Avril</a:t>
            </a:r>
          </a:p>
          <a:p>
            <a:pPr algn="ctr">
              <a:lnSpc>
                <a:spcPct val="80000"/>
              </a:lnSpc>
            </a:pPr>
            <a:r>
              <a:rPr lang="fr-FR" sz="2400" dirty="0">
                <a:solidFill>
                  <a:srgbClr val="755E56"/>
                </a:solidFill>
              </a:rPr>
              <a:t>2026</a:t>
            </a:r>
          </a:p>
        </p:txBody>
      </p:sp>
      <p:pic>
        <p:nvPicPr>
          <p:cNvPr id="3" name="Imag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6581" y="2335190"/>
            <a:ext cx="2971839" cy="2676293"/>
          </a:xfrm>
          <a:prstGeom prst="rect">
            <a:avLst/>
          </a:prstGeom>
        </p:spPr>
      </p:pic>
      <p:pic>
        <p:nvPicPr>
          <p:cNvPr id="23" name="Image 22" descr="domusVi_fondempreinte_blanc.png">
            <a:hlinkClick r:id="rId5"/>
          </p:cNvPr>
          <p:cNvPicPr>
            <a:picLocks noChangeAspect="1"/>
          </p:cNvPicPr>
          <p:nvPr/>
        </p:nvPicPr>
        <p:blipFill rotWithShape="1">
          <a:blip r:embed="rId6" cstate="email">
            <a:extLst>
              <a:ext uri="{28A0092B-C50C-407E-A947-70E740481C1C}">
                <a14:useLocalDpi xmlns:a14="http://schemas.microsoft.com/office/drawing/2010/main" val="0"/>
              </a:ext>
            </a:extLst>
          </a:blip>
          <a:srcRect l="70925" t="32498" r="10496" b="31526"/>
          <a:stretch/>
        </p:blipFill>
        <p:spPr>
          <a:xfrm>
            <a:off x="231880" y="2305980"/>
            <a:ext cx="2971839" cy="2804591"/>
          </a:xfrm>
          <a:prstGeom prst="rect">
            <a:avLst/>
          </a:prstGeom>
        </p:spPr>
      </p:pic>
      <p:sp>
        <p:nvSpPr>
          <p:cNvPr id="63" name="Rectangle 4"/>
          <p:cNvSpPr txBox="1">
            <a:spLocks noChangeArrowheads="1"/>
          </p:cNvSpPr>
          <p:nvPr/>
        </p:nvSpPr>
        <p:spPr>
          <a:xfrm>
            <a:off x="2916000" y="3415277"/>
            <a:ext cx="4679999" cy="3769789"/>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2">
              <a:lnSpc>
                <a:spcPct val="90000"/>
              </a:lnSpc>
              <a:spcBef>
                <a:spcPts val="0"/>
              </a:spcBef>
            </a:pPr>
            <a:endParaRPr lang="fr-FR" sz="1800" dirty="0">
              <a:solidFill>
                <a:schemeClr val="tx1"/>
              </a:solidFill>
              <a:latin typeface="Arial" charset="0"/>
              <a:cs typeface="Arial" charset="0"/>
            </a:endParaRPr>
          </a:p>
        </p:txBody>
      </p:sp>
      <p:sp>
        <p:nvSpPr>
          <p:cNvPr id="4" name="Rectangle 3"/>
          <p:cNvSpPr/>
          <p:nvPr/>
        </p:nvSpPr>
        <p:spPr>
          <a:xfrm>
            <a:off x="3880859" y="2411493"/>
            <a:ext cx="3320566" cy="369332"/>
          </a:xfrm>
          <a:prstGeom prst="rect">
            <a:avLst/>
          </a:prstGeom>
        </p:spPr>
        <p:txBody>
          <a:bodyPr wrap="square">
            <a:spAutoFit/>
          </a:bodyPr>
          <a:lstStyle/>
          <a:p>
            <a:endParaRPr lang="fr-FR" dirty="0"/>
          </a:p>
        </p:txBody>
      </p:sp>
      <p:pic>
        <p:nvPicPr>
          <p:cNvPr id="5122" name="Picture 2" descr="A corps - Bonjour Avril 🌷 Au revoir Mars Bon mois d'avril à Tous | Face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01" y="5438875"/>
            <a:ext cx="3065418" cy="30517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724 200+ Mois Avril Photos, taleaux et images libre de ..."/>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87278" y="2335190"/>
            <a:ext cx="4121150" cy="27474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Épinglé par Elisabeth Buridant Devillers sur Proverbe anniversaire |  Poisson d'avril humour, Poisson d'avril, Boris via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546781" y="5251647"/>
            <a:ext cx="3553121" cy="439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5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4" name="Sous-titre 3"/>
          <p:cNvSpPr>
            <a:spLocks noGrp="1"/>
          </p:cNvSpPr>
          <p:nvPr>
            <p:ph type="subTitle" idx="1"/>
          </p:nvPr>
        </p:nvSpPr>
        <p:spPr>
          <a:xfrm>
            <a:off x="446087" y="5382479"/>
            <a:ext cx="6755338" cy="1218596"/>
          </a:xfrm>
        </p:spPr>
        <p:txBody>
          <a:bodyPr>
            <a:normAutofit lnSpcReduction="10000"/>
          </a:bodyPr>
          <a:lstStyle/>
          <a:p>
            <a:r>
              <a:rPr lang="fr-FR" b="1" dirty="0">
                <a:solidFill>
                  <a:srgbClr val="0070C0"/>
                </a:solidFill>
              </a:rPr>
              <a:t>Sorties diverses: sortie restaurant de Rhuis, sortie Equithérapie avec le groupe du PASA, bibliothèque de Chevrières, sortie inter-résidence à la résidence Tiers Temps à Compiègne</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10</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0" y="1011090"/>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831566"/>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Sorties du mois de Mars</a:t>
            </a:r>
          </a:p>
        </p:txBody>
      </p:sp>
      <p:sp>
        <p:nvSpPr>
          <p:cNvPr id="3" name="Rectangle 2"/>
          <p:cNvSpPr/>
          <p:nvPr/>
        </p:nvSpPr>
        <p:spPr>
          <a:xfrm>
            <a:off x="1890713" y="5020360"/>
            <a:ext cx="3781425" cy="369332"/>
          </a:xfrm>
          <a:prstGeom prst="rect">
            <a:avLst/>
          </a:prstGeom>
        </p:spPr>
        <p:txBody>
          <a:bodyPr>
            <a:spAutoFit/>
          </a:bodyPr>
          <a:lstStyle/>
          <a:p>
            <a:endParaRPr lang="fr-FR" b="1" i="0" dirty="0">
              <a:solidFill>
                <a:srgbClr val="191919"/>
              </a:solidFill>
              <a:effectLst/>
              <a:latin typeface="LPO"/>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710962">
            <a:off x="84837" y="2102544"/>
            <a:ext cx="3079725" cy="2309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Émoticône 5"/>
          <p:cNvSpPr/>
          <p:nvPr/>
        </p:nvSpPr>
        <p:spPr>
          <a:xfrm>
            <a:off x="1890713" y="2389333"/>
            <a:ext cx="330200" cy="3048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351880" flipV="1">
            <a:off x="4150768" y="2417746"/>
            <a:ext cx="3021667" cy="2266251"/>
          </a:xfrm>
          <a:prstGeom prst="rect">
            <a:avLst/>
          </a:prstGeom>
          <a:ln>
            <a:noFill/>
          </a:ln>
          <a:effectLst>
            <a:outerShdw blurRad="190500" algn="tl" rotWithShape="0">
              <a:srgbClr val="000000">
                <a:alpha val="70000"/>
              </a:srgbClr>
            </a:outerShdw>
          </a:effectLst>
        </p:spPr>
      </p:pic>
      <p:sp>
        <p:nvSpPr>
          <p:cNvPr id="8" name="Émoticône 7"/>
          <p:cNvSpPr/>
          <p:nvPr/>
        </p:nvSpPr>
        <p:spPr>
          <a:xfrm>
            <a:off x="5029200" y="2832100"/>
            <a:ext cx="228600" cy="2667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Émoticône 8"/>
          <p:cNvSpPr/>
          <p:nvPr/>
        </p:nvSpPr>
        <p:spPr>
          <a:xfrm>
            <a:off x="5854700" y="3289300"/>
            <a:ext cx="279400" cy="2159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Émoticône 9"/>
          <p:cNvSpPr/>
          <p:nvPr/>
        </p:nvSpPr>
        <p:spPr>
          <a:xfrm>
            <a:off x="4173832" y="3030170"/>
            <a:ext cx="571500" cy="734045"/>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Émoticône 10"/>
          <p:cNvSpPr/>
          <p:nvPr/>
        </p:nvSpPr>
        <p:spPr>
          <a:xfrm>
            <a:off x="4779234" y="2781300"/>
            <a:ext cx="283868" cy="2667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20676813">
            <a:off x="286659" y="6601991"/>
            <a:ext cx="2518468" cy="1888851"/>
          </a:xfrm>
          <a:prstGeom prst="rect">
            <a:avLst/>
          </a:prstGeom>
        </p:spPr>
      </p:pic>
      <p:sp>
        <p:nvSpPr>
          <p:cNvPr id="13" name="Émoticône 12"/>
          <p:cNvSpPr/>
          <p:nvPr/>
        </p:nvSpPr>
        <p:spPr>
          <a:xfrm>
            <a:off x="575269" y="7435739"/>
            <a:ext cx="518068" cy="5207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982785">
            <a:off x="4949972" y="6559011"/>
            <a:ext cx="2246018" cy="1684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181900" y="8447502"/>
            <a:ext cx="2961600" cy="2221200"/>
          </a:xfrm>
          <a:prstGeom prst="rect">
            <a:avLst/>
          </a:prstGeom>
          <a:ln>
            <a:noFill/>
          </a:ln>
          <a:effectLst>
            <a:softEdge rad="112500"/>
          </a:effectLst>
        </p:spPr>
      </p:pic>
    </p:spTree>
    <p:extLst>
      <p:ext uri="{BB962C8B-B14F-4D97-AF65-F5344CB8AC3E}">
        <p14:creationId xmlns:p14="http://schemas.microsoft.com/office/powerpoint/2010/main" val="344165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669590" y="217053"/>
            <a:ext cx="1633870" cy="475529"/>
          </a:xfrm>
          <a:prstGeom prst="rect">
            <a:avLst/>
          </a:prstGeom>
        </p:spPr>
      </p:pic>
      <p:pic>
        <p:nvPicPr>
          <p:cNvPr id="6" name="Image 5"/>
          <p:cNvPicPr>
            <a:picLocks noChangeAspect="1"/>
          </p:cNvPicPr>
          <p:nvPr/>
        </p:nvPicPr>
        <p:blipFill>
          <a:blip r:embed="rId3"/>
          <a:stretch>
            <a:fillRect/>
          </a:stretch>
        </p:blipFill>
        <p:spPr>
          <a:xfrm>
            <a:off x="209868" y="692582"/>
            <a:ext cx="853514" cy="829128"/>
          </a:xfrm>
          <a:prstGeom prst="rect">
            <a:avLst/>
          </a:prstGeom>
        </p:spPr>
      </p:pic>
      <p:pic>
        <p:nvPicPr>
          <p:cNvPr id="10" name="Image 9"/>
          <p:cNvPicPr>
            <a:picLocks noChangeAspect="1"/>
          </p:cNvPicPr>
          <p:nvPr/>
        </p:nvPicPr>
        <p:blipFill>
          <a:blip r:embed="rId4"/>
          <a:stretch>
            <a:fillRect/>
          </a:stretch>
        </p:blipFill>
        <p:spPr>
          <a:xfrm>
            <a:off x="3594158" y="10139688"/>
            <a:ext cx="531866" cy="531866"/>
          </a:xfrm>
          <a:prstGeom prst="rect">
            <a:avLst/>
          </a:prstGeom>
        </p:spPr>
      </p:pic>
      <p:sp>
        <p:nvSpPr>
          <p:cNvPr id="13" name="ZoneTexte 12"/>
          <p:cNvSpPr txBox="1"/>
          <p:nvPr/>
        </p:nvSpPr>
        <p:spPr>
          <a:xfrm>
            <a:off x="3709248" y="10139688"/>
            <a:ext cx="301686" cy="369332"/>
          </a:xfrm>
          <a:prstGeom prst="rect">
            <a:avLst/>
          </a:prstGeom>
          <a:noFill/>
        </p:spPr>
        <p:txBody>
          <a:bodyPr wrap="none" rtlCol="0">
            <a:spAutoFit/>
          </a:bodyPr>
          <a:lstStyle/>
          <a:p>
            <a:r>
              <a:rPr lang="fr-FR" dirty="0">
                <a:solidFill>
                  <a:schemeClr val="bg1"/>
                </a:solidFill>
              </a:rPr>
              <a:t>9</a:t>
            </a:r>
          </a:p>
        </p:txBody>
      </p:sp>
      <p:pic>
        <p:nvPicPr>
          <p:cNvPr id="8" name="Image 7"/>
          <p:cNvPicPr>
            <a:picLocks noChangeAspect="1"/>
          </p:cNvPicPr>
          <p:nvPr/>
        </p:nvPicPr>
        <p:blipFill>
          <a:blip r:embed="rId5"/>
          <a:stretch>
            <a:fillRect/>
          </a:stretch>
        </p:blipFill>
        <p:spPr>
          <a:xfrm>
            <a:off x="674417" y="767871"/>
            <a:ext cx="6285521" cy="1292464"/>
          </a:xfrm>
          <a:prstGeom prst="rect">
            <a:avLst/>
          </a:prstGeom>
        </p:spPr>
      </p:pic>
      <p:pic>
        <p:nvPicPr>
          <p:cNvPr id="2050" name="Picture 2" descr="Billeterie festival Pluie d'jeux 2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71" y="2578101"/>
            <a:ext cx="6999689" cy="532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3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844466" y="3175000"/>
            <a:ext cx="6525692" cy="7056918"/>
          </a:xfrm>
        </p:spPr>
        <p:txBody>
          <a:bodyPr>
            <a:noAutofit/>
          </a:bodyPr>
          <a:lstStyle/>
          <a:p>
            <a:pPr marL="342900" indent="-342900" algn="l">
              <a:buAutoNum type="arabicPeriod"/>
            </a:pPr>
            <a:r>
              <a:rPr lang="fr-FR" sz="1600" b="1" u="sng" dirty="0">
                <a:solidFill>
                  <a:schemeClr val="tx1"/>
                </a:solidFill>
                <a:latin typeface="Arial" panose="020B0604020202020204" pitchFamily="34" charset="0"/>
                <a:cs typeface="Arial" panose="020B0604020202020204" pitchFamily="34" charset="0"/>
              </a:rPr>
              <a:t>Présentation</a:t>
            </a:r>
          </a:p>
          <a:p>
            <a:pPr algn="l"/>
            <a:r>
              <a:rPr lang="fr-FR" sz="1800" b="1" dirty="0">
                <a:solidFill>
                  <a:schemeClr val="tx1"/>
                </a:solidFill>
                <a:latin typeface="Arial" panose="020B0604020202020204" pitchFamily="34" charset="0"/>
                <a:cs typeface="Arial" panose="020B0604020202020204" pitchFamily="34" charset="0"/>
              </a:rPr>
              <a:t>e me prénomme Maryline, ASH soins au sein de la structure depuis un an. Native de Senlis, j’ai vécu non loin de là, dans le petit village de Montagny-Sainte-Félicité. Aujourd’hui, je vis près de Crépy-en-Valois avec ma petite famille. J’aime danser, chanter et redonner une seconde vie aux vieux meubles.</a:t>
            </a:r>
          </a:p>
          <a:p>
            <a:pPr algn="l"/>
            <a:endParaRPr lang="fr-FR" sz="1800" b="1" dirty="0">
              <a:solidFill>
                <a:schemeClr val="tx1"/>
              </a:solidFill>
              <a:latin typeface="Arial" panose="020B0604020202020204" pitchFamily="34" charset="0"/>
              <a:cs typeface="Arial" panose="020B0604020202020204" pitchFamily="34" charset="0"/>
            </a:endParaRPr>
          </a:p>
          <a:p>
            <a:pPr lvl="0" algn="l"/>
            <a:r>
              <a:rPr lang="fr-FR" sz="1600" b="1" u="sng" dirty="0">
                <a:solidFill>
                  <a:prstClr val="black"/>
                </a:solidFill>
                <a:latin typeface="Arial" panose="020B0604020202020204" pitchFamily="34" charset="0"/>
                <a:cs typeface="Arial" panose="020B0604020202020204" pitchFamily="34" charset="0"/>
              </a:rPr>
              <a:t>2. Parcours et Expériences</a:t>
            </a:r>
          </a:p>
          <a:p>
            <a:pPr algn="l"/>
            <a:r>
              <a:rPr lang="fr-FR" sz="1800" b="1" dirty="0">
                <a:solidFill>
                  <a:schemeClr val="tx1"/>
                </a:solidFill>
                <a:latin typeface="Arial" panose="020B0604020202020204" pitchFamily="34" charset="0"/>
                <a:cs typeface="Arial" panose="020B0604020202020204" pitchFamily="34" charset="0"/>
              </a:rPr>
              <a:t>Après avoir obtenu mon bac SMS, je souhaitais poursuivre mes études pour devenir monitrice-éducatrice auprès d’enfants en situation de handicap. Malheureusement, le destin en a décidé autrement. J’ai alors entamé une carrière dans l’immobilier, en gestion de syndic, puis je me suis perfectionnée dans le domaine des travaux en devenant conductrice de travaux. </a:t>
            </a:r>
          </a:p>
          <a:p>
            <a:pPr algn="l"/>
            <a:r>
              <a:rPr lang="fr-FR" sz="1800" b="1" dirty="0">
                <a:solidFill>
                  <a:schemeClr val="tx1"/>
                </a:solidFill>
                <a:latin typeface="Arial" panose="020B0604020202020204" pitchFamily="34" charset="0"/>
                <a:cs typeface="Arial" panose="020B0604020202020204" pitchFamily="34" charset="0"/>
              </a:rPr>
              <a:t>J’aime apprendre des autres, le contact et le partage. Au cours de cette année, j’ai pris en charge une résidente avec qui un lien particulier s’est créé. Elle m’avait surnommée “Miss Bisous”.</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12</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0" y="872748"/>
            <a:ext cx="1269312" cy="1234902"/>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463490" y="1067052"/>
            <a:ext cx="6840000" cy="939548"/>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Interview Personnel: </a:t>
            </a:r>
          </a:p>
          <a:p>
            <a:r>
              <a:rPr lang="fr-FR" sz="2200" dirty="0">
                <a:solidFill>
                  <a:srgbClr val="FFFFFF"/>
                </a:solidFill>
              </a:rPr>
              <a:t>Marilyne</a:t>
            </a:r>
          </a:p>
        </p:txBody>
      </p:sp>
    </p:spTree>
    <p:extLst>
      <p:ext uri="{BB962C8B-B14F-4D97-AF65-F5344CB8AC3E}">
        <p14:creationId xmlns:p14="http://schemas.microsoft.com/office/powerpoint/2010/main" val="412751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1000" y="2091833"/>
            <a:ext cx="6973260" cy="7754938"/>
          </a:xfrm>
        </p:spPr>
        <p:txBody>
          <a:bodyPr>
            <a:normAutofit/>
          </a:bodyPr>
          <a:lstStyle/>
          <a:p>
            <a:pPr algn="l"/>
            <a:r>
              <a:rPr lang="fr-FR" sz="1600" b="1" u="sng" dirty="0">
                <a:solidFill>
                  <a:schemeClr val="tx1"/>
                </a:solidFill>
              </a:rPr>
              <a:t>3.Vision du métier</a:t>
            </a:r>
          </a:p>
          <a:p>
            <a:pPr algn="l"/>
            <a:r>
              <a:rPr lang="fr-FR" sz="1600" b="1" dirty="0">
                <a:solidFill>
                  <a:schemeClr val="tx1"/>
                </a:solidFill>
              </a:rPr>
              <a:t>Les échanges avec les résidents durant les soins permettent de leur apporter des moments de bonheur et de grands sourires. Bienveillance, patience, gentillesse, écoute et remise en question sont essentielles pour évoluer.</a:t>
            </a:r>
          </a:p>
          <a:p>
            <a:pPr algn="l"/>
            <a:r>
              <a:rPr lang="fr-FR" sz="1600" b="1" u="sng" dirty="0">
                <a:solidFill>
                  <a:schemeClr val="tx1"/>
                </a:solidFill>
              </a:rPr>
              <a:t>4. Tâches préférés</a:t>
            </a:r>
          </a:p>
          <a:p>
            <a:pPr algn="l"/>
            <a:r>
              <a:rPr lang="fr-FR" sz="1600" b="1" dirty="0">
                <a:solidFill>
                  <a:schemeClr val="tx1"/>
                </a:solidFill>
              </a:rPr>
              <a:t>Activités de bien-être, de confort, manucure, activités thérapeutiques prendre le temps d’écouter les résidents.</a:t>
            </a:r>
          </a:p>
        </p:txBody>
      </p:sp>
      <p:pic>
        <p:nvPicPr>
          <p:cNvPr id="4" name="Image 3"/>
          <p:cNvPicPr>
            <a:picLocks noChangeAspect="1"/>
          </p:cNvPicPr>
          <p:nvPr/>
        </p:nvPicPr>
        <p:blipFill>
          <a:blip r:embed="rId2"/>
          <a:stretch>
            <a:fillRect/>
          </a:stretch>
        </p:blipFill>
        <p:spPr>
          <a:xfrm>
            <a:off x="0" y="37720"/>
            <a:ext cx="5456393" cy="707197"/>
          </a:xfrm>
          <a:prstGeom prst="rect">
            <a:avLst/>
          </a:prstGeom>
        </p:spPr>
      </p:pic>
      <p:pic>
        <p:nvPicPr>
          <p:cNvPr id="5" name="Image 4"/>
          <p:cNvPicPr>
            <a:picLocks noChangeAspect="1"/>
          </p:cNvPicPr>
          <p:nvPr/>
        </p:nvPicPr>
        <p:blipFill>
          <a:blip r:embed="rId3"/>
          <a:stretch>
            <a:fillRect/>
          </a:stretch>
        </p:blipFill>
        <p:spPr>
          <a:xfrm>
            <a:off x="5720390" y="245142"/>
            <a:ext cx="1633870" cy="475529"/>
          </a:xfrm>
          <a:prstGeom prst="rect">
            <a:avLst/>
          </a:prstGeom>
        </p:spPr>
      </p:pic>
      <p:pic>
        <p:nvPicPr>
          <p:cNvPr id="6" name="Image 5"/>
          <p:cNvPicPr>
            <a:picLocks noChangeAspect="1"/>
          </p:cNvPicPr>
          <p:nvPr/>
        </p:nvPicPr>
        <p:blipFill>
          <a:blip r:embed="rId4"/>
          <a:stretch>
            <a:fillRect/>
          </a:stretch>
        </p:blipFill>
        <p:spPr>
          <a:xfrm>
            <a:off x="0" y="793344"/>
            <a:ext cx="1286828" cy="1250062"/>
          </a:xfrm>
          <a:prstGeom prst="rect">
            <a:avLst/>
          </a:prstGeom>
        </p:spPr>
      </p:pic>
    </p:spTree>
    <p:extLst>
      <p:ext uri="{BB962C8B-B14F-4D97-AF65-F5344CB8AC3E}">
        <p14:creationId xmlns:p14="http://schemas.microsoft.com/office/powerpoint/2010/main" val="298653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20749"/>
            <a:ext cx="5456393" cy="707197"/>
          </a:xfrm>
          <a:prstGeom prst="rect">
            <a:avLst/>
          </a:prstGeom>
        </p:spPr>
      </p:pic>
      <p:pic>
        <p:nvPicPr>
          <p:cNvPr id="3" name="Image 2"/>
          <p:cNvPicPr>
            <a:picLocks noChangeAspect="1"/>
          </p:cNvPicPr>
          <p:nvPr/>
        </p:nvPicPr>
        <p:blipFill>
          <a:blip r:embed="rId3"/>
          <a:stretch>
            <a:fillRect/>
          </a:stretch>
        </p:blipFill>
        <p:spPr>
          <a:xfrm>
            <a:off x="5694990" y="331353"/>
            <a:ext cx="1633870" cy="475529"/>
          </a:xfrm>
          <a:prstGeom prst="rect">
            <a:avLst/>
          </a:prstGeom>
        </p:spPr>
      </p:pic>
      <p:pic>
        <p:nvPicPr>
          <p:cNvPr id="4" name="Image 3"/>
          <p:cNvPicPr>
            <a:picLocks noChangeAspect="1"/>
          </p:cNvPicPr>
          <p:nvPr/>
        </p:nvPicPr>
        <p:blipFill>
          <a:blip r:embed="rId4"/>
          <a:stretch>
            <a:fillRect/>
          </a:stretch>
        </p:blipFill>
        <p:spPr>
          <a:xfrm>
            <a:off x="100728" y="1195955"/>
            <a:ext cx="853514" cy="829128"/>
          </a:xfrm>
          <a:prstGeom prst="rect">
            <a:avLst/>
          </a:prstGeom>
        </p:spPr>
      </p:pic>
      <p:sp>
        <p:nvSpPr>
          <p:cNvPr id="7" name="Espace réservé du contenu 6"/>
          <p:cNvSpPr>
            <a:spLocks noGrp="1"/>
          </p:cNvSpPr>
          <p:nvPr>
            <p:ph idx="1"/>
          </p:nvPr>
        </p:nvSpPr>
        <p:spPr>
          <a:xfrm>
            <a:off x="561225" y="5057131"/>
            <a:ext cx="6806565" cy="1254769"/>
          </a:xfrm>
        </p:spPr>
        <p:txBody>
          <a:bodyPr/>
          <a:lstStyle/>
          <a:p>
            <a:r>
              <a:rPr lang="fr-FR" dirty="0">
                <a:solidFill>
                  <a:srgbClr val="D60093"/>
                </a:solidFill>
              </a:rPr>
              <a:t>Nous avons célébré les anniversaires du mois de Mars avec « Laurent Karaoké » le vendredi 27 Mars 2026</a:t>
            </a:r>
          </a:p>
        </p:txBody>
      </p:sp>
      <p:pic>
        <p:nvPicPr>
          <p:cNvPr id="10" name="Image 9"/>
          <p:cNvPicPr>
            <a:picLocks noChangeAspect="1"/>
          </p:cNvPicPr>
          <p:nvPr/>
        </p:nvPicPr>
        <p:blipFill>
          <a:blip r:embed="rId5"/>
          <a:stretch>
            <a:fillRect/>
          </a:stretch>
        </p:blipFill>
        <p:spPr>
          <a:xfrm>
            <a:off x="527484" y="1398608"/>
            <a:ext cx="6368615" cy="571729"/>
          </a:xfrm>
          <a:prstGeom prst="rect">
            <a:avLst/>
          </a:prstGeom>
        </p:spPr>
      </p:pic>
      <p:pic>
        <p:nvPicPr>
          <p:cNvPr id="5" name="Imag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7484" y="2172990"/>
            <a:ext cx="3435350" cy="2576513"/>
          </a:xfrm>
          <a:prstGeom prst="ellipse">
            <a:avLst/>
          </a:prstGeom>
          <a:ln>
            <a:noFill/>
          </a:ln>
          <a:effectLst>
            <a:softEdge rad="112500"/>
          </a:effectLst>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89640" y="2396927"/>
            <a:ext cx="2978150" cy="2233613"/>
          </a:xfrm>
          <a:prstGeom prst="rect">
            <a:avLst/>
          </a:prstGeom>
          <a:ln>
            <a:noFill/>
          </a:ln>
          <a:effectLst>
            <a:outerShdw blurRad="190500" algn="tl" rotWithShape="0">
              <a:srgbClr val="000000">
                <a:alpha val="70000"/>
              </a:srgbClr>
            </a:outerShdw>
          </a:effectLst>
        </p:spPr>
      </p:pic>
      <p:pic>
        <p:nvPicPr>
          <p:cNvPr id="8" name="Imag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45159" y="8550274"/>
            <a:ext cx="2673350" cy="2005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61225" y="6165850"/>
            <a:ext cx="2650596" cy="1987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Image 1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917949" y="6043016"/>
            <a:ext cx="2978150" cy="2233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164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15</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34" name="Rectangle 16"/>
          <p:cNvSpPr txBox="1">
            <a:spLocks noChangeArrowheads="1"/>
          </p:cNvSpPr>
          <p:nvPr/>
        </p:nvSpPr>
        <p:spPr>
          <a:xfrm>
            <a:off x="681399" y="1508852"/>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À noter</a:t>
            </a:r>
          </a:p>
        </p:txBody>
      </p:sp>
      <p:sp>
        <p:nvSpPr>
          <p:cNvPr id="3" name="ZoneTexte 2"/>
          <p:cNvSpPr txBox="1"/>
          <p:nvPr/>
        </p:nvSpPr>
        <p:spPr>
          <a:xfrm>
            <a:off x="430374" y="1927964"/>
            <a:ext cx="6702101" cy="9202519"/>
          </a:xfrm>
          <a:prstGeom prst="rect">
            <a:avLst/>
          </a:prstGeom>
          <a:noFill/>
        </p:spPr>
        <p:txBody>
          <a:bodyPr wrap="square" lIns="180000" rIns="180000" rtlCol="0">
            <a:spAutoFit/>
          </a:bodyPr>
          <a:lstStyle/>
          <a:p>
            <a:pPr marL="0" lvl="4">
              <a:spcAft>
                <a:spcPts val="300"/>
              </a:spcAft>
              <a:buClr>
                <a:schemeClr val="accent1"/>
              </a:buClr>
            </a:pPr>
            <a:endParaRPr lang="fr-FR" sz="1600" b="1" dirty="0">
              <a:solidFill>
                <a:srgbClr val="C50B34"/>
              </a:solidFill>
              <a:latin typeface="Arial"/>
              <a:ea typeface="ＭＳ Ｐゴシック" charset="0"/>
              <a:cs typeface="Arial"/>
            </a:endParaRPr>
          </a:p>
          <a:p>
            <a:pPr marL="0" lvl="4">
              <a:spcAft>
                <a:spcPts val="300"/>
              </a:spcAft>
              <a:buClr>
                <a:schemeClr val="accent1"/>
              </a:buClr>
            </a:pPr>
            <a:r>
              <a:rPr lang="fr-FR" sz="1600" b="1" dirty="0">
                <a:solidFill>
                  <a:srgbClr val="C50B34"/>
                </a:solidFill>
                <a:latin typeface="Arial"/>
                <a:ea typeface="ＭＳ Ｐゴシック" charset="0"/>
                <a:cs typeface="Arial"/>
              </a:rPr>
              <a:t>ANIMATIONS EHPAD</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Dimanche 5 avril: Thé dansant avec « Michel Empereur »</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Lundi 6 avril: chasse aux œufs avec les résidents</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Mercredi 8 avril: Memory sur « Pâques » avec Centre de Loisirs de Pontpoint</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Jeudi 9 avril: visite de l’IMPRO de Pont Ste Maxence </a:t>
            </a:r>
          </a:p>
          <a:p>
            <a:pPr marL="0" lvl="4">
              <a:spcAft>
                <a:spcPts val="300"/>
              </a:spcAft>
              <a:buClr>
                <a:schemeClr val="accent1"/>
              </a:buClr>
            </a:pPr>
            <a:r>
              <a:rPr lang="fr-FR" sz="1600" b="1" dirty="0">
                <a:solidFill>
                  <a:srgbClr val="D60093"/>
                </a:solidFill>
                <a:latin typeface="Arial"/>
                <a:ea typeface="ＭＳ Ｐゴシック" charset="0"/>
                <a:cs typeface="Arial"/>
              </a:rPr>
              <a:t>« petit Bac »</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Mardi 14 avril: sortie restaurant </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Jeudi 16 avril: sortie bibliothèques de Chevrières</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Mercredi 22 avril: sortie inter-résidence à Gouvieux</a:t>
            </a:r>
          </a:p>
          <a:p>
            <a:pPr marL="285750" lvl="4" indent="-285750">
              <a:spcAft>
                <a:spcPts val="300"/>
              </a:spcAft>
              <a:buClr>
                <a:schemeClr val="accent1"/>
              </a:buClr>
              <a:buFontTx/>
              <a:buChar char="-"/>
            </a:pPr>
            <a:r>
              <a:rPr lang="fr-FR" sz="1600" b="1" dirty="0">
                <a:solidFill>
                  <a:srgbClr val="D60093"/>
                </a:solidFill>
                <a:latin typeface="Arial"/>
                <a:ea typeface="ＭＳ Ｐゴシック" charset="0"/>
                <a:cs typeface="Arial"/>
              </a:rPr>
              <a:t>Vendredi 24 avril: Bowling Ste Maximin</a:t>
            </a:r>
          </a:p>
          <a:p>
            <a:pPr marL="0" lvl="4">
              <a:spcAft>
                <a:spcPts val="300"/>
              </a:spcAft>
              <a:buClr>
                <a:schemeClr val="accent1"/>
              </a:buClr>
            </a:pPr>
            <a:endParaRPr lang="fr-FR" sz="1600" b="1" dirty="0">
              <a:solidFill>
                <a:srgbClr val="C00000"/>
              </a:solidFill>
              <a:latin typeface="Arial"/>
              <a:ea typeface="ＭＳ Ｐゴシック" charset="0"/>
              <a:cs typeface="Arial"/>
            </a:endParaRPr>
          </a:p>
          <a:p>
            <a:pPr marL="0" lvl="4">
              <a:spcAft>
                <a:spcPts val="300"/>
              </a:spcAft>
              <a:buClr>
                <a:schemeClr val="accent1"/>
              </a:buClr>
            </a:pPr>
            <a:r>
              <a:rPr lang="fr-FR" sz="1600" b="1" dirty="0">
                <a:solidFill>
                  <a:srgbClr val="C00000"/>
                </a:solidFill>
                <a:latin typeface="Arial"/>
                <a:ea typeface="ＭＳ Ｐゴシック" charset="0"/>
                <a:cs typeface="Arial"/>
              </a:rPr>
              <a:t>ANIMATION L’UNITE </a:t>
            </a:r>
            <a:r>
              <a:rPr lang="fr-FR" sz="1600" b="1" dirty="0">
                <a:solidFill>
                  <a:srgbClr val="C00000"/>
                </a:solidFill>
                <a:latin typeface="Google Sans"/>
                <a:cs typeface="Arial"/>
              </a:rPr>
              <a:t>NICOLAS BOILEAU/ PASA</a:t>
            </a:r>
          </a:p>
          <a:p>
            <a:pPr marL="285750" lvl="4" indent="-285750">
              <a:spcAft>
                <a:spcPts val="300"/>
              </a:spcAft>
              <a:buClr>
                <a:srgbClr val="4F81BD"/>
              </a:buClr>
              <a:buFontTx/>
              <a:buChar char="-"/>
            </a:pPr>
            <a:r>
              <a:rPr lang="fr-FR" sz="1600" b="1" dirty="0">
                <a:solidFill>
                  <a:srgbClr val="E6665C"/>
                </a:solidFill>
                <a:latin typeface="Arial"/>
                <a:ea typeface="ＭＳ Ｐゴシック" charset="0"/>
                <a:cs typeface="Arial"/>
              </a:rPr>
              <a:t>Mardi 07 Avril : danse thérapie de 11h/12h avec Carole au salon du </a:t>
            </a:r>
            <a:r>
              <a:rPr lang="fr-FR" sz="1600" b="1" dirty="0" err="1">
                <a:solidFill>
                  <a:srgbClr val="E6665C"/>
                </a:solidFill>
                <a:latin typeface="Arial"/>
                <a:ea typeface="ＭＳ Ｐゴシック" charset="0"/>
                <a:cs typeface="Arial"/>
              </a:rPr>
              <a:t>Moncel</a:t>
            </a:r>
            <a:r>
              <a:rPr lang="fr-FR" sz="1600" b="1" dirty="0">
                <a:solidFill>
                  <a:srgbClr val="E6665C"/>
                </a:solidFill>
                <a:latin typeface="Arial"/>
                <a:ea typeface="ＭＳ Ｐゴシック" charset="0"/>
                <a:cs typeface="Arial"/>
              </a:rPr>
              <a:t> (PASA, Unité Nicolas Boileau/ EHPAD)</a:t>
            </a:r>
          </a:p>
          <a:p>
            <a:pPr marL="285750" lvl="4" indent="-285750">
              <a:spcAft>
                <a:spcPts val="300"/>
              </a:spcAft>
              <a:buClr>
                <a:srgbClr val="4F81BD"/>
              </a:buClr>
              <a:buFontTx/>
              <a:buChar char="-"/>
            </a:pPr>
            <a:r>
              <a:rPr lang="fr-FR" sz="1600" b="1" dirty="0">
                <a:solidFill>
                  <a:srgbClr val="E6665C"/>
                </a:solidFill>
                <a:latin typeface="Arial"/>
                <a:ea typeface="ＭＳ Ｐゴシック" charset="0"/>
                <a:cs typeface="Arial"/>
              </a:rPr>
              <a:t>Lundi 13 avril : Art-thérapie pour le PASA et unité Nicolas Boileau (salon du </a:t>
            </a:r>
            <a:r>
              <a:rPr lang="fr-FR" sz="1600" b="1" dirty="0" err="1">
                <a:solidFill>
                  <a:srgbClr val="E6665C"/>
                </a:solidFill>
                <a:latin typeface="Arial"/>
                <a:ea typeface="ＭＳ Ｐゴシック" charset="0"/>
                <a:cs typeface="Arial"/>
              </a:rPr>
              <a:t>Moncel</a:t>
            </a:r>
            <a:r>
              <a:rPr lang="fr-FR" sz="1600" b="1" dirty="0">
                <a:solidFill>
                  <a:srgbClr val="E6665C"/>
                </a:solidFill>
                <a:latin typeface="Arial"/>
                <a:ea typeface="ＭＳ Ｐゴシック" charset="0"/>
                <a:cs typeface="Arial"/>
              </a:rPr>
              <a:t>)avec Evelyne</a:t>
            </a:r>
          </a:p>
          <a:p>
            <a:pPr marL="285750" lvl="4" indent="-285750">
              <a:spcAft>
                <a:spcPts val="300"/>
              </a:spcAft>
              <a:buClr>
                <a:srgbClr val="4F81BD"/>
              </a:buClr>
              <a:buFontTx/>
              <a:buChar char="-"/>
            </a:pPr>
            <a:r>
              <a:rPr lang="fr-FR" sz="1600" b="1" dirty="0">
                <a:solidFill>
                  <a:srgbClr val="E6665C"/>
                </a:solidFill>
                <a:latin typeface="Arial"/>
                <a:ea typeface="ＭＳ Ｐゴシック" charset="0"/>
                <a:cs typeface="Arial"/>
              </a:rPr>
              <a:t>Jeudi 16 avril: Musicothérapie avec Vanessa à l’unité Nicolas Boileau </a:t>
            </a:r>
          </a:p>
          <a:p>
            <a:pPr marL="285750" lvl="4" indent="-285750">
              <a:spcAft>
                <a:spcPts val="300"/>
              </a:spcAft>
              <a:buClr>
                <a:srgbClr val="4F81BD"/>
              </a:buClr>
              <a:buFontTx/>
              <a:buChar char="-"/>
            </a:pPr>
            <a:r>
              <a:rPr lang="fr-FR" sz="1600" b="1" dirty="0">
                <a:solidFill>
                  <a:srgbClr val="E6665C"/>
                </a:solidFill>
                <a:latin typeface="Arial"/>
                <a:ea typeface="ＭＳ Ｐゴシック" charset="0"/>
                <a:cs typeface="Arial"/>
              </a:rPr>
              <a:t>Mardi 21 avril : sortie équithérapie à </a:t>
            </a:r>
            <a:r>
              <a:rPr lang="fr-FR" sz="1600" b="1" dirty="0" err="1">
                <a:solidFill>
                  <a:srgbClr val="E6665C"/>
                </a:solidFill>
                <a:latin typeface="Arial"/>
                <a:ea typeface="ＭＳ Ｐゴシック" charset="0"/>
                <a:cs typeface="Arial"/>
              </a:rPr>
              <a:t>Chamant</a:t>
            </a:r>
            <a:r>
              <a:rPr lang="fr-FR" sz="1600" b="1" dirty="0">
                <a:solidFill>
                  <a:srgbClr val="E6665C"/>
                </a:solidFill>
                <a:latin typeface="Arial"/>
                <a:ea typeface="ＭＳ Ｐゴシック" charset="0"/>
                <a:cs typeface="Arial"/>
              </a:rPr>
              <a:t> PASA</a:t>
            </a:r>
          </a:p>
          <a:p>
            <a:pPr marL="0" lvl="1">
              <a:spcAft>
                <a:spcPts val="300"/>
              </a:spcAft>
            </a:pPr>
            <a:endParaRPr lang="fr-FR" sz="1600" b="1" dirty="0">
              <a:solidFill>
                <a:srgbClr val="C00000"/>
              </a:solidFill>
              <a:latin typeface="Arial"/>
              <a:cs typeface="Arial"/>
            </a:endParaRPr>
          </a:p>
          <a:p>
            <a:pPr marL="0" lvl="1">
              <a:spcAft>
                <a:spcPts val="300"/>
              </a:spcAft>
            </a:pPr>
            <a:r>
              <a:rPr lang="fr-FR" sz="1600" b="1" dirty="0">
                <a:solidFill>
                  <a:srgbClr val="C00000"/>
                </a:solidFill>
                <a:latin typeface="Arial"/>
                <a:cs typeface="Arial"/>
              </a:rPr>
              <a:t>Animation « comme au cinéma » AU GRAND-SALON</a:t>
            </a:r>
          </a:p>
          <a:p>
            <a:pPr marL="285750" lvl="1" indent="-285750">
              <a:spcAft>
                <a:spcPts val="300"/>
              </a:spcAft>
              <a:buFontTx/>
              <a:buChar char="-"/>
            </a:pPr>
            <a:r>
              <a:rPr lang="fr-FR" sz="1600" b="1" dirty="0">
                <a:solidFill>
                  <a:srgbClr val="0070C0"/>
                </a:solidFill>
                <a:latin typeface="Arial"/>
                <a:cs typeface="Arial"/>
              </a:rPr>
              <a:t>Dimanche 19 avril: Arsène Lupin (mémoire de cinéma)</a:t>
            </a:r>
          </a:p>
          <a:p>
            <a:pPr marL="285750" lvl="1" indent="-285750">
              <a:spcAft>
                <a:spcPts val="300"/>
              </a:spcAft>
              <a:buFontTx/>
              <a:buChar char="-"/>
            </a:pPr>
            <a:r>
              <a:rPr lang="fr-FR" sz="1600" b="1" dirty="0">
                <a:solidFill>
                  <a:srgbClr val="0070C0"/>
                </a:solidFill>
                <a:latin typeface="Arial"/>
                <a:cs typeface="Arial"/>
              </a:rPr>
              <a:t>Dimanche 26 avril: Survivre avec les loups (action / aventure)</a:t>
            </a:r>
          </a:p>
          <a:p>
            <a:pPr marL="285750" lvl="1" indent="-285750">
              <a:spcAft>
                <a:spcPts val="300"/>
              </a:spcAft>
              <a:buFontTx/>
              <a:buChar char="-"/>
            </a:pPr>
            <a:r>
              <a:rPr lang="fr-FR" sz="1600" b="1" dirty="0">
                <a:solidFill>
                  <a:srgbClr val="0070C0"/>
                </a:solidFill>
                <a:latin typeface="Arial"/>
                <a:cs typeface="Arial"/>
              </a:rPr>
              <a:t>Dimanche 03 Mai: Le Toubib (comédie)</a:t>
            </a:r>
          </a:p>
          <a:p>
            <a:pPr marL="0" lvl="1">
              <a:spcAft>
                <a:spcPts val="300"/>
              </a:spcAft>
            </a:pPr>
            <a:endParaRPr lang="fr-FR" sz="1600" b="1" dirty="0">
              <a:solidFill>
                <a:srgbClr val="C00000"/>
              </a:solidFill>
              <a:latin typeface="Arial"/>
              <a:cs typeface="Arial"/>
            </a:endParaRPr>
          </a:p>
          <a:p>
            <a:pPr marL="0" lvl="1">
              <a:spcAft>
                <a:spcPts val="300"/>
              </a:spcAft>
            </a:pPr>
            <a:r>
              <a:rPr lang="fr-FR" sz="1600" b="1" dirty="0">
                <a:solidFill>
                  <a:srgbClr val="C00000"/>
                </a:solidFill>
                <a:latin typeface="Arial"/>
                <a:cs typeface="Arial"/>
              </a:rPr>
              <a:t>Anniversaire AU GRAND-SALON</a:t>
            </a:r>
          </a:p>
          <a:p>
            <a:pPr marL="0" lvl="1">
              <a:spcAft>
                <a:spcPts val="300"/>
              </a:spcAft>
            </a:pPr>
            <a:r>
              <a:rPr lang="fr-FR" sz="1600" b="1" dirty="0">
                <a:solidFill>
                  <a:srgbClr val="D60093"/>
                </a:solidFill>
                <a:latin typeface="Arial"/>
                <a:cs typeface="Arial"/>
              </a:rPr>
              <a:t>Mercredi 29 avril  à partir de 14h30</a:t>
            </a:r>
          </a:p>
          <a:p>
            <a:pPr marL="0" lvl="1">
              <a:spcAft>
                <a:spcPts val="300"/>
              </a:spcAft>
            </a:pPr>
            <a:r>
              <a:rPr lang="fr-FR" sz="1600" b="1" dirty="0">
                <a:solidFill>
                  <a:srgbClr val="D60093"/>
                </a:solidFill>
                <a:latin typeface="Arial"/>
                <a:cs typeface="Arial"/>
              </a:rPr>
              <a:t>Avec « France Anersterdam »</a:t>
            </a: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p:txBody>
      </p:sp>
      <p:grpSp>
        <p:nvGrpSpPr>
          <p:cNvPr id="21" name="Grouper 20"/>
          <p:cNvGrpSpPr>
            <a:grpSpLocks noChangeAspect="1"/>
          </p:cNvGrpSpPr>
          <p:nvPr/>
        </p:nvGrpSpPr>
        <p:grpSpPr>
          <a:xfrm>
            <a:off x="146635" y="839828"/>
            <a:ext cx="854737" cy="831566"/>
            <a:chOff x="4764278" y="116651"/>
            <a:chExt cx="2725304" cy="2651424"/>
          </a:xfrm>
        </p:grpSpPr>
        <p:sp>
          <p:nvSpPr>
            <p:cNvPr id="22" name="Rectangle 21"/>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Image 22"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25" name="Rectangle 16"/>
          <p:cNvSpPr txBox="1">
            <a:spLocks noChangeArrowheads="1"/>
          </p:cNvSpPr>
          <p:nvPr/>
        </p:nvSpPr>
        <p:spPr>
          <a:xfrm>
            <a:off x="361425" y="795402"/>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a:solidFill>
                  <a:schemeClr val="bg1"/>
                </a:solidFill>
              </a:rPr>
              <a:t>Actualités</a:t>
            </a:r>
            <a:endParaRPr lang="fr-FR" sz="2200" dirty="0">
              <a:solidFill>
                <a:schemeClr val="bg1"/>
              </a:solidFill>
            </a:endParaRPr>
          </a:p>
        </p:txBody>
      </p:sp>
      <p:pic>
        <p:nvPicPr>
          <p:cNvPr id="20" name="Image 19" descr="noun_790131_cc.pn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6627175" y="1711964"/>
            <a:ext cx="434925" cy="432000"/>
          </a:xfrm>
          <a:prstGeom prst="rect">
            <a:avLst/>
          </a:prstGeom>
        </p:spPr>
      </p:pic>
      <p:sp>
        <p:nvSpPr>
          <p:cNvPr id="14" name="Espace réservé du pied de page 4">
            <a:extLst>
              <a:ext uri="{FF2B5EF4-FFF2-40B4-BE49-F238E27FC236}">
                <a16:creationId xmlns:a16="http://schemas.microsoft.com/office/drawing/2014/main" id="{B6043E4F-9480-488C-8B66-8C530E40A90E}"/>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299988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16</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50" name="Rectangle 16"/>
          <p:cNvSpPr txBox="1">
            <a:spLocks noChangeArrowheads="1"/>
          </p:cNvSpPr>
          <p:nvPr/>
        </p:nvSpPr>
        <p:spPr>
          <a:xfrm>
            <a:off x="626921" y="5791159"/>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Anniversaires</a:t>
            </a:r>
          </a:p>
        </p:txBody>
      </p:sp>
      <p:sp>
        <p:nvSpPr>
          <p:cNvPr id="53" name="ZoneTexte 52"/>
          <p:cNvSpPr txBox="1"/>
          <p:nvPr/>
        </p:nvSpPr>
        <p:spPr>
          <a:xfrm>
            <a:off x="249291" y="6242491"/>
            <a:ext cx="3797630" cy="4370427"/>
          </a:xfrm>
          <a:prstGeom prst="rect">
            <a:avLst/>
          </a:prstGeom>
          <a:noFill/>
        </p:spPr>
        <p:txBody>
          <a:bodyPr wrap="square" lIns="180000" rIns="180000" rtlCol="0">
            <a:spAutoFit/>
          </a:bodyPr>
          <a:lstStyle/>
          <a:p>
            <a:pPr marL="0" lvl="1">
              <a:spcAft>
                <a:spcPts val="500"/>
              </a:spcAft>
            </a:pPr>
            <a:r>
              <a:rPr lang="fr-FR" dirty="0">
                <a:solidFill>
                  <a:srgbClr val="52423C"/>
                </a:solidFill>
                <a:latin typeface="Arial"/>
                <a:cs typeface="Arial"/>
              </a:rPr>
              <a:t>Le mois Avril, nous fêterons l’anniversaire de  :</a:t>
            </a:r>
          </a:p>
          <a:p>
            <a:pPr marL="0" lvl="1">
              <a:spcAft>
                <a:spcPts val="500"/>
              </a:spcAft>
            </a:pPr>
            <a:r>
              <a:rPr lang="fr-FR" sz="1600" b="1" dirty="0">
                <a:solidFill>
                  <a:srgbClr val="FF0000"/>
                </a:solidFill>
                <a:latin typeface="Arial"/>
                <a:cs typeface="Arial"/>
              </a:rPr>
              <a:t>1. </a:t>
            </a:r>
            <a:r>
              <a:rPr lang="fr-FR" sz="1600" b="1" dirty="0">
                <a:latin typeface="Arial"/>
                <a:cs typeface="Arial"/>
              </a:rPr>
              <a:t>Mme Charlier Liliane (83 ans)</a:t>
            </a:r>
          </a:p>
          <a:p>
            <a:pPr marL="0" lvl="1">
              <a:spcAft>
                <a:spcPts val="500"/>
              </a:spcAft>
            </a:pPr>
            <a:r>
              <a:rPr lang="fr-FR" sz="1600" b="1" dirty="0">
                <a:latin typeface="Arial"/>
                <a:cs typeface="Arial"/>
              </a:rPr>
              <a:t>Le 03/04/1943</a:t>
            </a:r>
          </a:p>
          <a:p>
            <a:pPr marL="0" lvl="1">
              <a:spcAft>
                <a:spcPts val="500"/>
              </a:spcAft>
            </a:pPr>
            <a:r>
              <a:rPr lang="fr-FR" sz="1600" b="1" dirty="0">
                <a:solidFill>
                  <a:srgbClr val="FF0000"/>
                </a:solidFill>
                <a:latin typeface="Arial"/>
                <a:cs typeface="Arial"/>
              </a:rPr>
              <a:t>2. </a:t>
            </a:r>
            <a:r>
              <a:rPr lang="fr-FR" sz="1600" b="1" dirty="0">
                <a:latin typeface="Arial"/>
                <a:cs typeface="Arial"/>
              </a:rPr>
              <a:t>Mr Leclercq Claude (82ans)</a:t>
            </a:r>
          </a:p>
          <a:p>
            <a:pPr marL="0" lvl="1">
              <a:spcAft>
                <a:spcPts val="500"/>
              </a:spcAft>
            </a:pPr>
            <a:r>
              <a:rPr lang="fr-FR" sz="1600" b="1" dirty="0">
                <a:latin typeface="Arial"/>
                <a:cs typeface="Arial"/>
              </a:rPr>
              <a:t>Le 04/04/1944</a:t>
            </a:r>
          </a:p>
          <a:p>
            <a:pPr marL="0" lvl="1">
              <a:spcAft>
                <a:spcPts val="500"/>
              </a:spcAft>
            </a:pPr>
            <a:r>
              <a:rPr lang="fr-FR" sz="1600" b="1" dirty="0">
                <a:solidFill>
                  <a:srgbClr val="FF0000"/>
                </a:solidFill>
                <a:latin typeface="Arial"/>
                <a:cs typeface="Arial"/>
              </a:rPr>
              <a:t>3. </a:t>
            </a:r>
            <a:r>
              <a:rPr lang="fr-FR" sz="1600" b="1" dirty="0">
                <a:latin typeface="Arial"/>
                <a:cs typeface="Arial"/>
              </a:rPr>
              <a:t>Mme </a:t>
            </a:r>
            <a:r>
              <a:rPr lang="fr-FR" sz="1600" b="1" dirty="0" err="1">
                <a:latin typeface="Arial"/>
                <a:cs typeface="Arial"/>
              </a:rPr>
              <a:t>Broust</a:t>
            </a:r>
            <a:r>
              <a:rPr lang="fr-FR" sz="1600" b="1" dirty="0">
                <a:latin typeface="Arial"/>
                <a:cs typeface="Arial"/>
              </a:rPr>
              <a:t> Claudine (81ans)</a:t>
            </a:r>
          </a:p>
          <a:p>
            <a:pPr marL="0" lvl="1">
              <a:spcAft>
                <a:spcPts val="500"/>
              </a:spcAft>
            </a:pPr>
            <a:r>
              <a:rPr lang="fr-FR" sz="1600" b="1" dirty="0">
                <a:latin typeface="Arial"/>
                <a:cs typeface="Arial"/>
              </a:rPr>
              <a:t>Le 17/04/1945</a:t>
            </a:r>
          </a:p>
          <a:p>
            <a:pPr marL="0" lvl="1">
              <a:spcAft>
                <a:spcPts val="500"/>
              </a:spcAft>
            </a:pPr>
            <a:r>
              <a:rPr lang="fr-FR" sz="1600" b="1" dirty="0">
                <a:solidFill>
                  <a:srgbClr val="FF0000"/>
                </a:solidFill>
                <a:latin typeface="Arial"/>
                <a:cs typeface="Arial"/>
              </a:rPr>
              <a:t>4. </a:t>
            </a:r>
            <a:r>
              <a:rPr lang="fr-FR" sz="1600" b="1" dirty="0">
                <a:latin typeface="Arial"/>
                <a:cs typeface="Arial"/>
              </a:rPr>
              <a:t>Mme </a:t>
            </a:r>
            <a:r>
              <a:rPr lang="fr-FR" sz="1600" b="1" dirty="0" err="1">
                <a:latin typeface="Arial"/>
                <a:cs typeface="Arial"/>
              </a:rPr>
              <a:t>Jacquin</a:t>
            </a:r>
            <a:r>
              <a:rPr lang="fr-FR" sz="1600" b="1" dirty="0">
                <a:latin typeface="Arial"/>
                <a:cs typeface="Arial"/>
              </a:rPr>
              <a:t> Françoise (91 ans)</a:t>
            </a:r>
          </a:p>
          <a:p>
            <a:pPr marL="0" lvl="1">
              <a:spcAft>
                <a:spcPts val="500"/>
              </a:spcAft>
            </a:pPr>
            <a:r>
              <a:rPr lang="fr-FR" sz="1600" b="1" dirty="0">
                <a:latin typeface="Arial"/>
                <a:cs typeface="Arial"/>
              </a:rPr>
              <a:t>Le 25/04/1935</a:t>
            </a:r>
          </a:p>
          <a:p>
            <a:pPr marL="0" lvl="1">
              <a:spcAft>
                <a:spcPts val="500"/>
              </a:spcAft>
            </a:pPr>
            <a:r>
              <a:rPr lang="fr-FR" sz="1600" b="1" dirty="0">
                <a:solidFill>
                  <a:srgbClr val="FF0000"/>
                </a:solidFill>
                <a:latin typeface="Arial"/>
                <a:cs typeface="Arial"/>
              </a:rPr>
              <a:t>5. </a:t>
            </a:r>
            <a:r>
              <a:rPr lang="fr-FR" sz="1600" b="1" dirty="0">
                <a:latin typeface="Arial"/>
                <a:cs typeface="Arial"/>
              </a:rPr>
              <a:t>Mr Blanchard Pierre (96 ans)</a:t>
            </a:r>
          </a:p>
          <a:p>
            <a:pPr marL="0" lvl="1">
              <a:spcAft>
                <a:spcPts val="500"/>
              </a:spcAft>
            </a:pPr>
            <a:r>
              <a:rPr lang="fr-FR" sz="1600" b="1" dirty="0">
                <a:latin typeface="Arial"/>
                <a:cs typeface="Arial"/>
              </a:rPr>
              <a:t>Le </a:t>
            </a:r>
            <a:r>
              <a:rPr lang="fr-FR" sz="1600" b="1" dirty="0" smtClean="0">
                <a:latin typeface="Arial"/>
                <a:cs typeface="Arial"/>
              </a:rPr>
              <a:t>27/04/1930</a:t>
            </a:r>
          </a:p>
          <a:p>
            <a:pPr marL="0" lvl="1">
              <a:spcAft>
                <a:spcPts val="500"/>
              </a:spcAft>
            </a:pPr>
            <a:r>
              <a:rPr lang="fr-FR" sz="1600" b="1" dirty="0" smtClean="0">
                <a:solidFill>
                  <a:srgbClr val="FF0000"/>
                </a:solidFill>
                <a:latin typeface="Arial"/>
                <a:cs typeface="Arial"/>
              </a:rPr>
              <a:t>6. </a:t>
            </a:r>
            <a:r>
              <a:rPr lang="fr-FR" sz="1600" b="1" dirty="0" smtClean="0">
                <a:latin typeface="Arial"/>
                <a:cs typeface="Arial"/>
              </a:rPr>
              <a:t>Mr Plaquette Jean (80 ans)</a:t>
            </a:r>
          </a:p>
          <a:p>
            <a:pPr marL="0" lvl="1">
              <a:spcAft>
                <a:spcPts val="500"/>
              </a:spcAft>
            </a:pPr>
            <a:r>
              <a:rPr lang="fr-FR" sz="1600" b="1" dirty="0" smtClean="0">
                <a:latin typeface="Arial"/>
                <a:cs typeface="Arial"/>
              </a:rPr>
              <a:t>Le 30/04/1946</a:t>
            </a:r>
            <a:endParaRPr lang="fr-FR" sz="1600" b="1" dirty="0">
              <a:latin typeface="Arial"/>
              <a:cs typeface="Arial"/>
            </a:endParaRPr>
          </a:p>
        </p:txBody>
      </p:sp>
      <p:sp>
        <p:nvSpPr>
          <p:cNvPr id="69" name="ZoneTexte 68"/>
          <p:cNvSpPr txBox="1">
            <a:spLocks noChangeAspect="1"/>
          </p:cNvSpPr>
          <p:nvPr/>
        </p:nvSpPr>
        <p:spPr>
          <a:xfrm>
            <a:off x="3888633" y="7423202"/>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71" name="ZoneTexte 70"/>
          <p:cNvSpPr txBox="1">
            <a:spLocks noChangeAspect="1"/>
          </p:cNvSpPr>
          <p:nvPr/>
        </p:nvSpPr>
        <p:spPr>
          <a:xfrm>
            <a:off x="7043137" y="7423202"/>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3</a:t>
            </a:r>
          </a:p>
        </p:txBody>
      </p:sp>
      <p:sp>
        <p:nvSpPr>
          <p:cNvPr id="72" name="ZoneTexte 71"/>
          <p:cNvSpPr txBox="1">
            <a:spLocks noChangeAspect="1"/>
          </p:cNvSpPr>
          <p:nvPr/>
        </p:nvSpPr>
        <p:spPr>
          <a:xfrm>
            <a:off x="3888633" y="9257558"/>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4</a:t>
            </a:r>
          </a:p>
        </p:txBody>
      </p:sp>
      <p:sp>
        <p:nvSpPr>
          <p:cNvPr id="74" name="ZoneTexte 73"/>
          <p:cNvSpPr txBox="1">
            <a:spLocks noChangeAspect="1"/>
          </p:cNvSpPr>
          <p:nvPr/>
        </p:nvSpPr>
        <p:spPr>
          <a:xfrm>
            <a:off x="7036725" y="9257558"/>
            <a:ext cx="171112"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6</a:t>
            </a:r>
          </a:p>
        </p:txBody>
      </p:sp>
      <p:sp>
        <p:nvSpPr>
          <p:cNvPr id="85" name="Rectangle 16"/>
          <p:cNvSpPr txBox="1">
            <a:spLocks noChangeArrowheads="1"/>
          </p:cNvSpPr>
          <p:nvPr/>
        </p:nvSpPr>
        <p:spPr>
          <a:xfrm>
            <a:off x="134055" y="598555"/>
            <a:ext cx="3300232"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Arrivées </a:t>
            </a:r>
          </a:p>
        </p:txBody>
      </p:sp>
      <p:sp>
        <p:nvSpPr>
          <p:cNvPr id="86" name="ZoneTexte 85"/>
          <p:cNvSpPr txBox="1"/>
          <p:nvPr/>
        </p:nvSpPr>
        <p:spPr>
          <a:xfrm>
            <a:off x="94777" y="1031382"/>
            <a:ext cx="3667125" cy="5119350"/>
          </a:xfrm>
          <a:prstGeom prst="rect">
            <a:avLst/>
          </a:prstGeom>
          <a:noFill/>
        </p:spPr>
        <p:txBody>
          <a:bodyPr wrap="square" lIns="180000" rIns="180000" rtlCol="0">
            <a:spAutoFit/>
          </a:bodyPr>
          <a:lstStyle/>
          <a:p>
            <a:pPr marL="0" lvl="1">
              <a:spcAft>
                <a:spcPts val="500"/>
              </a:spcAft>
            </a:pPr>
            <a:r>
              <a:rPr lang="fr-FR" sz="1200" dirty="0">
                <a:solidFill>
                  <a:srgbClr val="52423C"/>
                </a:solidFill>
                <a:latin typeface="Arial"/>
                <a:cs typeface="Arial"/>
              </a:rPr>
              <a:t>Nous souhaitons la bienvenue à nos nouveaux résidents :</a:t>
            </a:r>
          </a:p>
          <a:p>
            <a:pPr marL="0" lvl="1">
              <a:spcAft>
                <a:spcPts val="500"/>
              </a:spcAft>
            </a:pPr>
            <a:r>
              <a:rPr lang="fr-FR" sz="1400" b="1" dirty="0">
                <a:solidFill>
                  <a:srgbClr val="0070C0"/>
                </a:solidFill>
                <a:latin typeface="Arial"/>
                <a:cs typeface="Arial"/>
              </a:rPr>
              <a:t>Mr Muller Christian (87 ans)</a:t>
            </a:r>
          </a:p>
          <a:p>
            <a:pPr marL="0" lvl="1">
              <a:spcAft>
                <a:spcPts val="500"/>
              </a:spcAft>
            </a:pPr>
            <a:r>
              <a:rPr lang="fr-FR" sz="1400" b="1" dirty="0">
                <a:solidFill>
                  <a:srgbClr val="0070C0"/>
                </a:solidFill>
                <a:latin typeface="Arial"/>
                <a:cs typeface="Arial"/>
              </a:rPr>
              <a:t>Le 06/03/2026</a:t>
            </a:r>
          </a:p>
          <a:p>
            <a:pPr marL="0" lvl="1">
              <a:spcAft>
                <a:spcPts val="500"/>
              </a:spcAft>
            </a:pPr>
            <a:r>
              <a:rPr lang="fr-FR" sz="1400" b="1" dirty="0">
                <a:solidFill>
                  <a:srgbClr val="0070C0"/>
                </a:solidFill>
                <a:latin typeface="Arial"/>
                <a:cs typeface="Arial"/>
              </a:rPr>
              <a:t>Mme </a:t>
            </a:r>
            <a:r>
              <a:rPr lang="fr-FR" sz="1400" b="1" dirty="0" err="1">
                <a:solidFill>
                  <a:srgbClr val="0070C0"/>
                </a:solidFill>
                <a:latin typeface="Arial"/>
                <a:cs typeface="Arial"/>
              </a:rPr>
              <a:t>German</a:t>
            </a:r>
            <a:r>
              <a:rPr lang="fr-FR" sz="1400" b="1" dirty="0">
                <a:solidFill>
                  <a:srgbClr val="0070C0"/>
                </a:solidFill>
                <a:latin typeface="Arial"/>
                <a:cs typeface="Arial"/>
              </a:rPr>
              <a:t> Geneviève (96ans) Le 10/03/2026</a:t>
            </a:r>
          </a:p>
          <a:p>
            <a:pPr marL="0" lvl="1">
              <a:spcAft>
                <a:spcPts val="500"/>
              </a:spcAft>
            </a:pPr>
            <a:r>
              <a:rPr lang="fr-FR" sz="1400" b="1" dirty="0">
                <a:solidFill>
                  <a:srgbClr val="0070C0"/>
                </a:solidFill>
                <a:latin typeface="Arial"/>
                <a:cs typeface="Arial"/>
              </a:rPr>
              <a:t>Mr </a:t>
            </a:r>
            <a:r>
              <a:rPr lang="fr-FR" sz="1400" b="1" dirty="0" err="1">
                <a:solidFill>
                  <a:srgbClr val="0070C0"/>
                </a:solidFill>
                <a:latin typeface="Arial"/>
                <a:cs typeface="Arial"/>
              </a:rPr>
              <a:t>Tounissoux</a:t>
            </a:r>
            <a:r>
              <a:rPr lang="fr-FR" sz="1400" b="1" dirty="0">
                <a:solidFill>
                  <a:srgbClr val="0070C0"/>
                </a:solidFill>
                <a:latin typeface="Arial"/>
                <a:cs typeface="Arial"/>
              </a:rPr>
              <a:t> Jacques (91 ans)</a:t>
            </a:r>
          </a:p>
          <a:p>
            <a:pPr marL="0" lvl="1">
              <a:spcAft>
                <a:spcPts val="500"/>
              </a:spcAft>
            </a:pPr>
            <a:r>
              <a:rPr lang="fr-FR" sz="1400" b="1" dirty="0">
                <a:solidFill>
                  <a:srgbClr val="0070C0"/>
                </a:solidFill>
                <a:latin typeface="Arial"/>
                <a:cs typeface="Arial"/>
              </a:rPr>
              <a:t>Le 12/03/2026</a:t>
            </a:r>
          </a:p>
          <a:p>
            <a:pPr marL="0" lvl="1">
              <a:spcAft>
                <a:spcPts val="500"/>
              </a:spcAft>
            </a:pPr>
            <a:r>
              <a:rPr lang="fr-FR" sz="1400" b="1" dirty="0">
                <a:solidFill>
                  <a:srgbClr val="0070C0"/>
                </a:solidFill>
                <a:latin typeface="Arial"/>
                <a:cs typeface="Arial"/>
              </a:rPr>
              <a:t>Mr Chevalier Robert (95 ans)</a:t>
            </a:r>
          </a:p>
          <a:p>
            <a:pPr marL="0" lvl="1">
              <a:spcAft>
                <a:spcPts val="500"/>
              </a:spcAft>
            </a:pPr>
            <a:r>
              <a:rPr lang="fr-FR" sz="1400" b="1" dirty="0">
                <a:solidFill>
                  <a:srgbClr val="0070C0"/>
                </a:solidFill>
                <a:latin typeface="Arial"/>
                <a:cs typeface="Arial"/>
              </a:rPr>
              <a:t>Le 23/03/2026</a:t>
            </a:r>
          </a:p>
          <a:p>
            <a:pPr marL="0" lvl="1">
              <a:spcAft>
                <a:spcPts val="500"/>
              </a:spcAft>
            </a:pPr>
            <a:r>
              <a:rPr lang="fr-FR" sz="1400" b="1" dirty="0">
                <a:solidFill>
                  <a:srgbClr val="0070C0"/>
                </a:solidFill>
                <a:latin typeface="Arial"/>
                <a:cs typeface="Arial"/>
              </a:rPr>
              <a:t>Mme Chevalier Denise (92 ans)</a:t>
            </a:r>
          </a:p>
          <a:p>
            <a:pPr marL="0" lvl="1">
              <a:spcAft>
                <a:spcPts val="500"/>
              </a:spcAft>
            </a:pPr>
            <a:r>
              <a:rPr lang="fr-FR" sz="1400" b="1" dirty="0">
                <a:solidFill>
                  <a:srgbClr val="0070C0"/>
                </a:solidFill>
                <a:latin typeface="Arial"/>
                <a:cs typeface="Arial"/>
              </a:rPr>
              <a:t>Le 23/03/2026</a:t>
            </a:r>
          </a:p>
          <a:p>
            <a:pPr marL="0" lvl="1">
              <a:spcAft>
                <a:spcPts val="500"/>
              </a:spcAft>
            </a:pPr>
            <a:r>
              <a:rPr lang="fr-FR" sz="1400" b="1" dirty="0">
                <a:solidFill>
                  <a:srgbClr val="0070C0"/>
                </a:solidFill>
                <a:latin typeface="Arial"/>
                <a:cs typeface="Arial"/>
              </a:rPr>
              <a:t>Mme Nattier Bernadette ( 86 ans)</a:t>
            </a:r>
          </a:p>
          <a:p>
            <a:pPr marL="0" lvl="1">
              <a:spcAft>
                <a:spcPts val="500"/>
              </a:spcAft>
            </a:pPr>
            <a:r>
              <a:rPr lang="fr-FR" sz="1400" b="1" dirty="0">
                <a:solidFill>
                  <a:srgbClr val="0070C0"/>
                </a:solidFill>
                <a:latin typeface="Arial"/>
                <a:cs typeface="Arial"/>
              </a:rPr>
              <a:t>Le 23/03/2026</a:t>
            </a:r>
          </a:p>
          <a:p>
            <a:pPr marL="0" lvl="1">
              <a:spcAft>
                <a:spcPts val="500"/>
              </a:spcAft>
            </a:pPr>
            <a:r>
              <a:rPr lang="fr-FR" sz="1400" b="1" dirty="0">
                <a:solidFill>
                  <a:srgbClr val="0070C0"/>
                </a:solidFill>
                <a:latin typeface="Arial"/>
                <a:cs typeface="Arial"/>
              </a:rPr>
              <a:t>Mr </a:t>
            </a:r>
            <a:r>
              <a:rPr lang="fr-FR" sz="1400" b="1" dirty="0" err="1">
                <a:solidFill>
                  <a:srgbClr val="0070C0"/>
                </a:solidFill>
                <a:latin typeface="Arial"/>
                <a:cs typeface="Arial"/>
              </a:rPr>
              <a:t>Gorse</a:t>
            </a:r>
            <a:r>
              <a:rPr lang="fr-FR" sz="1400" b="1" dirty="0">
                <a:solidFill>
                  <a:srgbClr val="0070C0"/>
                </a:solidFill>
                <a:latin typeface="Arial"/>
                <a:cs typeface="Arial"/>
              </a:rPr>
              <a:t>  Andrée (90 ans)</a:t>
            </a:r>
          </a:p>
          <a:p>
            <a:pPr marL="0" lvl="1">
              <a:spcAft>
                <a:spcPts val="500"/>
              </a:spcAft>
            </a:pPr>
            <a:r>
              <a:rPr lang="fr-FR" sz="1400" b="1" dirty="0">
                <a:solidFill>
                  <a:srgbClr val="0070C0"/>
                </a:solidFill>
                <a:latin typeface="Arial"/>
                <a:cs typeface="Arial"/>
              </a:rPr>
              <a:t>Le 27/03/2026</a:t>
            </a:r>
          </a:p>
          <a:p>
            <a:pPr marL="0" lvl="1">
              <a:spcAft>
                <a:spcPts val="500"/>
              </a:spcAft>
            </a:pPr>
            <a:r>
              <a:rPr lang="fr-FR" sz="1400" b="1" dirty="0">
                <a:solidFill>
                  <a:srgbClr val="0070C0"/>
                </a:solidFill>
                <a:latin typeface="Arial"/>
                <a:cs typeface="Arial"/>
              </a:rPr>
              <a:t>Mr Plaquette Jean (79 ans)</a:t>
            </a:r>
          </a:p>
          <a:p>
            <a:pPr marL="0" lvl="1">
              <a:spcAft>
                <a:spcPts val="500"/>
              </a:spcAft>
            </a:pPr>
            <a:r>
              <a:rPr lang="fr-FR" sz="1400" b="1" dirty="0">
                <a:solidFill>
                  <a:srgbClr val="0070C0"/>
                </a:solidFill>
                <a:latin typeface="Arial"/>
                <a:cs typeface="Arial"/>
              </a:rPr>
              <a:t>Le 02/04/2026</a:t>
            </a:r>
          </a:p>
          <a:p>
            <a:pPr marL="0" lvl="1">
              <a:spcAft>
                <a:spcPts val="500"/>
              </a:spcAft>
            </a:pPr>
            <a:endParaRPr lang="fr-FR" sz="1200" dirty="0">
              <a:solidFill>
                <a:srgbClr val="52423C"/>
              </a:solidFill>
              <a:latin typeface="Arial"/>
              <a:cs typeface="Arial"/>
            </a:endParaRPr>
          </a:p>
        </p:txBody>
      </p:sp>
      <p:sp>
        <p:nvSpPr>
          <p:cNvPr id="89" name="ZoneTexte 88"/>
          <p:cNvSpPr txBox="1">
            <a:spLocks noChangeAspect="1"/>
          </p:cNvSpPr>
          <p:nvPr/>
        </p:nvSpPr>
        <p:spPr>
          <a:xfrm>
            <a:off x="1493130" y="4064954"/>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90" name="ZoneTexte 89"/>
          <p:cNvSpPr txBox="1">
            <a:spLocks noChangeAspect="1"/>
          </p:cNvSpPr>
          <p:nvPr/>
        </p:nvSpPr>
        <p:spPr>
          <a:xfrm>
            <a:off x="2709845" y="4064954"/>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2</a:t>
            </a:r>
          </a:p>
        </p:txBody>
      </p:sp>
      <p:sp>
        <p:nvSpPr>
          <p:cNvPr id="91" name="Rectangle 16"/>
          <p:cNvSpPr txBox="1">
            <a:spLocks noChangeArrowheads="1"/>
          </p:cNvSpPr>
          <p:nvPr/>
        </p:nvSpPr>
        <p:spPr>
          <a:xfrm>
            <a:off x="3901193" y="710008"/>
            <a:ext cx="3312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Départs</a:t>
            </a:r>
          </a:p>
        </p:txBody>
      </p:sp>
      <p:sp>
        <p:nvSpPr>
          <p:cNvPr id="92" name="ZoneTexte 91"/>
          <p:cNvSpPr txBox="1"/>
          <p:nvPr/>
        </p:nvSpPr>
        <p:spPr>
          <a:xfrm>
            <a:off x="3781425" y="1384468"/>
            <a:ext cx="3311998" cy="1705595"/>
          </a:xfrm>
          <a:prstGeom prst="rect">
            <a:avLst/>
          </a:prstGeom>
          <a:noFill/>
        </p:spPr>
        <p:txBody>
          <a:bodyPr wrap="square" lIns="180000" rIns="180000" rtlCol="0">
            <a:spAutoFit/>
          </a:bodyPr>
          <a:lstStyle/>
          <a:p>
            <a:pPr marL="0" lvl="1">
              <a:spcAft>
                <a:spcPts val="500"/>
              </a:spcAft>
            </a:pPr>
            <a:r>
              <a:rPr lang="fr-FR" sz="1200" dirty="0">
                <a:solidFill>
                  <a:srgbClr val="52423C"/>
                </a:solidFill>
                <a:latin typeface="Arial"/>
                <a:cs typeface="Arial"/>
              </a:rPr>
              <a:t>Nos pensées les accompagnent :</a:t>
            </a:r>
          </a:p>
          <a:p>
            <a:pPr marL="0" lvl="1">
              <a:spcAft>
                <a:spcPts val="500"/>
              </a:spcAft>
            </a:pPr>
            <a:endParaRPr lang="fr-FR" sz="1200" b="1" dirty="0">
              <a:latin typeface="Arial"/>
              <a:cs typeface="Arial"/>
            </a:endParaRPr>
          </a:p>
          <a:p>
            <a:pPr marL="0" lvl="1">
              <a:spcAft>
                <a:spcPts val="500"/>
              </a:spcAft>
            </a:pPr>
            <a:r>
              <a:rPr lang="fr-FR" sz="1200" b="1" dirty="0">
                <a:solidFill>
                  <a:srgbClr val="0070C0"/>
                </a:solidFill>
                <a:latin typeface="Arial"/>
                <a:cs typeface="Arial"/>
              </a:rPr>
              <a:t>Mme Vasseur Micheline (91 ans)</a:t>
            </a:r>
          </a:p>
          <a:p>
            <a:pPr marL="0" lvl="1">
              <a:spcAft>
                <a:spcPts val="500"/>
              </a:spcAft>
            </a:pPr>
            <a:r>
              <a:rPr lang="fr-FR" sz="1200" b="1" dirty="0">
                <a:solidFill>
                  <a:srgbClr val="0070C0"/>
                </a:solidFill>
                <a:latin typeface="Arial"/>
                <a:cs typeface="Arial"/>
              </a:rPr>
              <a:t>Le 12/04/2026</a:t>
            </a:r>
          </a:p>
          <a:p>
            <a:pPr marL="0" lvl="1">
              <a:spcAft>
                <a:spcPts val="500"/>
              </a:spcAft>
            </a:pPr>
            <a:r>
              <a:rPr lang="fr-FR" sz="1200" b="1" dirty="0">
                <a:solidFill>
                  <a:srgbClr val="0070C0"/>
                </a:solidFill>
                <a:latin typeface="Arial"/>
                <a:cs typeface="Arial"/>
              </a:rPr>
              <a:t>Mr Chevalier Robert (95 ans)</a:t>
            </a:r>
          </a:p>
          <a:p>
            <a:pPr marL="0" lvl="1">
              <a:spcAft>
                <a:spcPts val="500"/>
              </a:spcAft>
            </a:pPr>
            <a:r>
              <a:rPr lang="fr-FR" sz="1200" b="1" dirty="0">
                <a:solidFill>
                  <a:srgbClr val="0070C0"/>
                </a:solidFill>
                <a:latin typeface="Arial"/>
                <a:cs typeface="Arial"/>
              </a:rPr>
              <a:t>Le  13/04/2026</a:t>
            </a:r>
            <a:br>
              <a:rPr lang="fr-FR" sz="1200" b="1" dirty="0">
                <a:solidFill>
                  <a:srgbClr val="0070C0"/>
                </a:solidFill>
                <a:latin typeface="Arial"/>
                <a:cs typeface="Arial"/>
              </a:rPr>
            </a:br>
            <a:endParaRPr lang="fr-FR" sz="1200" b="1" dirty="0">
              <a:solidFill>
                <a:srgbClr val="0070C0"/>
              </a:solidFill>
              <a:latin typeface="Arial"/>
              <a:cs typeface="Arial"/>
            </a:endParaRPr>
          </a:p>
        </p:txBody>
      </p:sp>
      <p:pic>
        <p:nvPicPr>
          <p:cNvPr id="44" name="Image 43" descr="noun_2259_cc.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flipH="1">
            <a:off x="6475508" y="1007325"/>
            <a:ext cx="697095" cy="432000"/>
          </a:xfrm>
          <a:prstGeom prst="rect">
            <a:avLst/>
          </a:prstGeom>
        </p:spPr>
      </p:pic>
      <p:pic>
        <p:nvPicPr>
          <p:cNvPr id="45" name="Image 44" descr="noun_753163_cc.p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3112775" y="1038201"/>
            <a:ext cx="482326" cy="414000"/>
          </a:xfrm>
          <a:prstGeom prst="rect">
            <a:avLst/>
          </a:prstGeom>
        </p:spPr>
      </p:pic>
      <p:pic>
        <p:nvPicPr>
          <p:cNvPr id="46" name="Image 45" descr="noun_698923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265397" y="5783817"/>
            <a:ext cx="650609" cy="432000"/>
          </a:xfrm>
          <a:prstGeom prst="rect">
            <a:avLst/>
          </a:prstGeom>
        </p:spPr>
      </p:pic>
      <p:sp>
        <p:nvSpPr>
          <p:cNvPr id="40" name="Espace réservé du pied de page 4">
            <a:extLst>
              <a:ext uri="{FF2B5EF4-FFF2-40B4-BE49-F238E27FC236}">
                <a16:creationId xmlns:a16="http://schemas.microsoft.com/office/drawing/2014/main" id="{803BD029-5842-41EB-B363-0A3611F2DB29}"/>
              </a:ext>
            </a:extLst>
          </p:cNvPr>
          <p:cNvSpPr txBox="1">
            <a:spLocks/>
          </p:cNvSpPr>
          <p:nvPr/>
        </p:nvSpPr>
        <p:spPr>
          <a:xfrm>
            <a:off x="134055" y="87017"/>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2052" name="Picture 4" descr="Carte anniversaire femme-Ballons. Réf. 18 - Cartes anniversaire/Anniversaire  femme - Dianne'Styl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86208" y="6239295"/>
            <a:ext cx="3256569" cy="447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3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0249E-3039-CE05-B1F1-14EA4EBD0D5F}"/>
            </a:ext>
          </a:extLst>
        </p:cNvPr>
        <p:cNvGrpSpPr/>
        <p:nvPr/>
      </p:nvGrpSpPr>
      <p:grpSpPr>
        <a:xfrm>
          <a:off x="0" y="0"/>
          <a:ext cx="0" cy="0"/>
          <a:chOff x="0" y="0"/>
          <a:chExt cx="0" cy="0"/>
        </a:xfrm>
      </p:grpSpPr>
      <p:sp>
        <p:nvSpPr>
          <p:cNvPr id="34" name="Rectangle 16">
            <a:extLst>
              <a:ext uri="{FF2B5EF4-FFF2-40B4-BE49-F238E27FC236}">
                <a16:creationId xmlns:a16="http://schemas.microsoft.com/office/drawing/2014/main" id="{2B6AC6E6-D256-0C07-AA56-52C804597E07}"/>
              </a:ext>
            </a:extLst>
          </p:cNvPr>
          <p:cNvSpPr txBox="1">
            <a:spLocks noChangeArrowheads="1"/>
          </p:cNvSpPr>
          <p:nvPr/>
        </p:nvSpPr>
        <p:spPr>
          <a:xfrm>
            <a:off x="386241" y="1509420"/>
            <a:ext cx="6734133" cy="672145"/>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900" b="1" dirty="0">
                <a:solidFill>
                  <a:schemeClr val="bg1"/>
                </a:solidFill>
                <a:latin typeface="Arial"/>
                <a:cs typeface="Arial"/>
              </a:rPr>
              <a:t>Bon à savoir </a:t>
            </a:r>
          </a:p>
        </p:txBody>
      </p:sp>
      <p:grpSp>
        <p:nvGrpSpPr>
          <p:cNvPr id="23" name="Grouper 22">
            <a:extLst>
              <a:ext uri="{FF2B5EF4-FFF2-40B4-BE49-F238E27FC236}">
                <a16:creationId xmlns:a16="http://schemas.microsoft.com/office/drawing/2014/main" id="{2DD58EE0-7965-0C94-F999-466B757A50CD}"/>
              </a:ext>
            </a:extLst>
          </p:cNvPr>
          <p:cNvGrpSpPr>
            <a:grpSpLocks noChangeAspect="1"/>
          </p:cNvGrpSpPr>
          <p:nvPr/>
        </p:nvGrpSpPr>
        <p:grpSpPr>
          <a:xfrm>
            <a:off x="349661" y="835259"/>
            <a:ext cx="854737" cy="831566"/>
            <a:chOff x="4764278" y="116651"/>
            <a:chExt cx="2725304" cy="2651424"/>
          </a:xfrm>
        </p:grpSpPr>
        <p:sp>
          <p:nvSpPr>
            <p:cNvPr id="25" name="Rectangle 24">
              <a:extLst>
                <a:ext uri="{FF2B5EF4-FFF2-40B4-BE49-F238E27FC236}">
                  <a16:creationId xmlns:a16="http://schemas.microsoft.com/office/drawing/2014/main" id="{B2BD0C5C-E165-55A6-C21A-E78D56101E6F}"/>
                </a:ext>
              </a:extLst>
            </p:cNvPr>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a:extLst>
                <a:ext uri="{FF2B5EF4-FFF2-40B4-BE49-F238E27FC236}">
                  <a16:creationId xmlns:a16="http://schemas.microsoft.com/office/drawing/2014/main" id="{38D33DA7-3C06-CE03-666F-C038E9015C5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a:extLst>
              <a:ext uri="{FF2B5EF4-FFF2-40B4-BE49-F238E27FC236}">
                <a16:creationId xmlns:a16="http://schemas.microsoft.com/office/drawing/2014/main" id="{927FD059-FA13-0B42-97D1-BF660A9378C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a:extLst>
              <a:ext uri="{FF2B5EF4-FFF2-40B4-BE49-F238E27FC236}">
                <a16:creationId xmlns:a16="http://schemas.microsoft.com/office/drawing/2014/main" id="{0A6C35AE-426E-40C4-E99D-C0400C91D469}"/>
              </a:ext>
            </a:extLst>
          </p:cNvPr>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17</a:t>
            </a:fld>
            <a:endParaRPr lang="fr-FR" sz="1400" b="1" dirty="0">
              <a:solidFill>
                <a:schemeClr val="bg1"/>
              </a:solidFill>
              <a:latin typeface="Arial"/>
              <a:cs typeface="Arial"/>
            </a:endParaRPr>
          </a:p>
        </p:txBody>
      </p:sp>
      <p:pic>
        <p:nvPicPr>
          <p:cNvPr id="36" name="Image 35" descr="DomusVi_logo_coul_baseline_HD.jpg">
            <a:extLst>
              <a:ext uri="{FF2B5EF4-FFF2-40B4-BE49-F238E27FC236}">
                <a16:creationId xmlns:a16="http://schemas.microsoft.com/office/drawing/2014/main" id="{0D3783A8-F81B-CC26-1AFE-A95E0C3648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a:extLst>
              <a:ext uri="{FF2B5EF4-FFF2-40B4-BE49-F238E27FC236}">
                <a16:creationId xmlns:a16="http://schemas.microsoft.com/office/drawing/2014/main" id="{605BED68-A45F-CE6F-8C48-ADA959DE9CE2}"/>
              </a:ext>
            </a:extLst>
          </p:cNvPr>
          <p:cNvSpPr>
            <a:spLocks noGrp="1" noChangeArrowheads="1"/>
          </p:cNvSpPr>
          <p:nvPr>
            <p:ph type="title"/>
          </p:nvPr>
        </p:nvSpPr>
        <p:spPr>
          <a:xfrm>
            <a:off x="944380" y="913036"/>
            <a:ext cx="6257045" cy="566053"/>
          </a:xfrm>
          <a:solidFill>
            <a:srgbClr val="604E48"/>
          </a:solidFill>
        </p:spPr>
        <p:txBody>
          <a:bodyPr lIns="180000" anchor="ctr">
            <a:noAutofit/>
          </a:bodyPr>
          <a:lstStyle/>
          <a:p>
            <a:pPr algn="l" eaLnBrk="1" hangingPunct="1"/>
            <a:r>
              <a:rPr lang="fr-FR" sz="2200" dirty="0">
                <a:solidFill>
                  <a:schemeClr val="bg1"/>
                </a:solidFill>
              </a:rPr>
              <a:t>A la résidence</a:t>
            </a:r>
            <a:endParaRPr lang="fr-FR" sz="2200" b="1" dirty="0">
              <a:solidFill>
                <a:schemeClr val="bg1"/>
              </a:solidFill>
              <a:latin typeface="Arial"/>
              <a:cs typeface="Arial"/>
            </a:endParaRPr>
          </a:p>
        </p:txBody>
      </p:sp>
      <p:pic>
        <p:nvPicPr>
          <p:cNvPr id="2" name="Image 1" descr="pencil-160872_960_720.png">
            <a:extLst>
              <a:ext uri="{FF2B5EF4-FFF2-40B4-BE49-F238E27FC236}">
                <a16:creationId xmlns:a16="http://schemas.microsoft.com/office/drawing/2014/main" id="{CA08FA76-FEF2-A0B0-833B-51017D73D028}"/>
              </a:ext>
            </a:extLst>
          </p:cNvPr>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sp>
        <p:nvSpPr>
          <p:cNvPr id="39" name="Rectangle 38">
            <a:extLst>
              <a:ext uri="{FF2B5EF4-FFF2-40B4-BE49-F238E27FC236}">
                <a16:creationId xmlns:a16="http://schemas.microsoft.com/office/drawing/2014/main" id="{1E663D82-4136-936D-6496-EB9E92134DAE}"/>
              </a:ext>
            </a:extLst>
          </p:cNvPr>
          <p:cNvSpPr/>
          <p:nvPr/>
        </p:nvSpPr>
        <p:spPr>
          <a:xfrm>
            <a:off x="272971" y="2167951"/>
            <a:ext cx="6744472" cy="8157787"/>
          </a:xfrm>
          <a:prstGeom prst="rect">
            <a:avLst/>
          </a:prstGeom>
          <a:solidFill>
            <a:srgbClr val="C50B34">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3F9D3CB-62C8-A217-EF1E-73ED513FB9A4}"/>
              </a:ext>
            </a:extLst>
          </p:cNvPr>
          <p:cNvSpPr txBox="1"/>
          <p:nvPr/>
        </p:nvSpPr>
        <p:spPr>
          <a:xfrm>
            <a:off x="288778" y="2288802"/>
            <a:ext cx="6431321" cy="2318583"/>
          </a:xfrm>
          <a:prstGeom prst="rect">
            <a:avLst/>
          </a:prstGeom>
          <a:noFill/>
        </p:spPr>
        <p:txBody>
          <a:bodyPr wrap="square" lIns="180000" rIns="180000" rtlCol="0">
            <a:spAutoFit/>
          </a:bodyPr>
          <a:lstStyle/>
          <a:p>
            <a:pPr marL="0" lvl="1">
              <a:spcAft>
                <a:spcPts val="500"/>
              </a:spcAft>
            </a:pPr>
            <a:r>
              <a:rPr lang="fr-FR" b="1" dirty="0">
                <a:solidFill>
                  <a:srgbClr val="C50B34"/>
                </a:solidFill>
                <a:latin typeface="Arial"/>
                <a:cs typeface="Arial"/>
              </a:rPr>
              <a:t>Coiffeur</a:t>
            </a:r>
          </a:p>
          <a:p>
            <a:pPr marL="0" lvl="1">
              <a:spcAft>
                <a:spcPts val="500"/>
              </a:spcAft>
            </a:pPr>
            <a:r>
              <a:rPr lang="fr-FR" b="1" dirty="0">
                <a:solidFill>
                  <a:srgbClr val="000000"/>
                </a:solidFill>
                <a:latin typeface="Arial"/>
                <a:cs typeface="Arial"/>
              </a:rPr>
              <a:t>Mme Vanessa COHIN</a:t>
            </a:r>
            <a:br>
              <a:rPr lang="fr-FR" b="1" dirty="0">
                <a:solidFill>
                  <a:srgbClr val="000000"/>
                </a:solidFill>
                <a:latin typeface="Arial"/>
                <a:cs typeface="Arial"/>
              </a:rPr>
            </a:br>
            <a:r>
              <a:rPr lang="fr-FR" dirty="0">
                <a:solidFill>
                  <a:srgbClr val="000000"/>
                </a:solidFill>
                <a:latin typeface="Arial"/>
                <a:cs typeface="Arial"/>
              </a:rPr>
              <a:t>tous les jeudis</a:t>
            </a:r>
            <a:endParaRPr lang="fr-FR" dirty="0">
              <a:latin typeface="Arial"/>
              <a:cs typeface="Arial"/>
            </a:endParaRPr>
          </a:p>
          <a:p>
            <a:pPr marL="0" lvl="1">
              <a:spcAft>
                <a:spcPts val="500"/>
              </a:spcAft>
            </a:pPr>
            <a:r>
              <a:rPr lang="fr-FR" b="1" dirty="0">
                <a:solidFill>
                  <a:srgbClr val="C50B34"/>
                </a:solidFill>
                <a:latin typeface="Arial"/>
                <a:cs typeface="Arial"/>
              </a:rPr>
              <a:t>Pédicure</a:t>
            </a:r>
          </a:p>
          <a:p>
            <a:pPr marL="0" lvl="1">
              <a:spcAft>
                <a:spcPts val="500"/>
              </a:spcAft>
            </a:pPr>
            <a:r>
              <a:rPr lang="fr-FR" b="1" dirty="0">
                <a:solidFill>
                  <a:srgbClr val="000000"/>
                </a:solidFill>
                <a:latin typeface="Arial"/>
                <a:cs typeface="Arial"/>
              </a:rPr>
              <a:t>M. Benjamin</a:t>
            </a:r>
            <a:br>
              <a:rPr lang="fr-FR" b="1" dirty="0">
                <a:solidFill>
                  <a:srgbClr val="000000"/>
                </a:solidFill>
                <a:latin typeface="Arial"/>
                <a:cs typeface="Arial"/>
              </a:rPr>
            </a:br>
            <a:r>
              <a:rPr lang="fr-FR" dirty="0">
                <a:solidFill>
                  <a:srgbClr val="000000"/>
                </a:solidFill>
                <a:latin typeface="Arial"/>
                <a:cs typeface="Arial"/>
              </a:rPr>
              <a:t>tous les vendredis matin</a:t>
            </a:r>
          </a:p>
          <a:p>
            <a:pPr marL="0" lvl="1">
              <a:spcAft>
                <a:spcPts val="500"/>
              </a:spcAft>
            </a:pPr>
            <a:r>
              <a:rPr lang="fr-FR" dirty="0">
                <a:solidFill>
                  <a:srgbClr val="000000"/>
                </a:solidFill>
                <a:latin typeface="Arial"/>
                <a:cs typeface="Arial"/>
              </a:rPr>
              <a:t> </a:t>
            </a:r>
            <a:r>
              <a:rPr lang="fr-FR" sz="2000" b="1" u="sng" dirty="0">
                <a:solidFill>
                  <a:srgbClr val="000000"/>
                </a:solidFill>
                <a:latin typeface="Arial"/>
                <a:cs typeface="Arial"/>
              </a:rPr>
              <a:t>Prenez rendez-vous auprès de l’accueil </a:t>
            </a:r>
            <a:endParaRPr lang="fr-FR" sz="1600" b="1" u="sng" dirty="0">
              <a:latin typeface="Arial"/>
              <a:cs typeface="Arial"/>
            </a:endParaRPr>
          </a:p>
        </p:txBody>
      </p:sp>
      <p:sp>
        <p:nvSpPr>
          <p:cNvPr id="30" name="ZoneTexte 29">
            <a:extLst>
              <a:ext uri="{FF2B5EF4-FFF2-40B4-BE49-F238E27FC236}">
                <a16:creationId xmlns:a16="http://schemas.microsoft.com/office/drawing/2014/main" id="{00B69AC7-378E-0607-8C7E-50659CC61092}"/>
              </a:ext>
            </a:extLst>
          </p:cNvPr>
          <p:cNvSpPr txBox="1"/>
          <p:nvPr/>
        </p:nvSpPr>
        <p:spPr>
          <a:xfrm>
            <a:off x="429547" y="4607385"/>
            <a:ext cx="6431321" cy="6658233"/>
          </a:xfrm>
          <a:prstGeom prst="rect">
            <a:avLst/>
          </a:prstGeom>
          <a:noFill/>
        </p:spPr>
        <p:txBody>
          <a:bodyPr wrap="square" lIns="180000" rIns="180000" rtlCol="0">
            <a:spAutoFit/>
          </a:bodyPr>
          <a:lstStyle/>
          <a:p>
            <a:pPr marL="0" lvl="1">
              <a:spcAft>
                <a:spcPts val="500"/>
              </a:spcAft>
            </a:pPr>
            <a:r>
              <a:rPr lang="fr-FR" b="1" u="sng" dirty="0">
                <a:solidFill>
                  <a:srgbClr val="C00000"/>
                </a:solidFill>
                <a:latin typeface="Arial"/>
                <a:cs typeface="Arial"/>
              </a:rPr>
              <a:t>Directeur</a:t>
            </a:r>
          </a:p>
          <a:p>
            <a:pPr marL="0" lvl="1">
              <a:spcAft>
                <a:spcPts val="500"/>
              </a:spcAft>
            </a:pPr>
            <a:r>
              <a:rPr lang="fr-FR" b="1" dirty="0">
                <a:latin typeface="Arial"/>
                <a:cs typeface="Arial"/>
              </a:rPr>
              <a:t>Mr DAMBREVILLE Marvin</a:t>
            </a:r>
          </a:p>
          <a:p>
            <a:pPr marL="0" lvl="1">
              <a:spcAft>
                <a:spcPts val="500"/>
              </a:spcAft>
            </a:pPr>
            <a:r>
              <a:rPr lang="fr-FR" dirty="0">
                <a:latin typeface="Arial"/>
                <a:cs typeface="Arial"/>
              </a:rPr>
              <a:t>Du lundi au vendredi et un week-end end par mois</a:t>
            </a:r>
          </a:p>
          <a:p>
            <a:pPr marL="0" lvl="1">
              <a:spcAft>
                <a:spcPts val="500"/>
              </a:spcAft>
            </a:pPr>
            <a:r>
              <a:rPr lang="fr-FR" b="1" u="sng" dirty="0">
                <a:solidFill>
                  <a:srgbClr val="C50B34"/>
                </a:solidFill>
                <a:latin typeface="Arial"/>
                <a:cs typeface="Arial"/>
              </a:rPr>
              <a:t>Adjointe de direction</a:t>
            </a:r>
          </a:p>
          <a:p>
            <a:pPr marL="0" lvl="1">
              <a:spcAft>
                <a:spcPts val="500"/>
              </a:spcAft>
            </a:pPr>
            <a:r>
              <a:rPr lang="fr-FR" b="1" dirty="0">
                <a:solidFill>
                  <a:srgbClr val="000000"/>
                </a:solidFill>
                <a:latin typeface="Arial"/>
                <a:cs typeface="Arial"/>
              </a:rPr>
              <a:t>Mme Clara DELAVENNE</a:t>
            </a:r>
            <a:br>
              <a:rPr lang="fr-FR" b="1" dirty="0">
                <a:solidFill>
                  <a:srgbClr val="000000"/>
                </a:solidFill>
                <a:latin typeface="Arial"/>
                <a:cs typeface="Arial"/>
              </a:rPr>
            </a:br>
            <a:r>
              <a:rPr lang="fr-FR" dirty="0">
                <a:solidFill>
                  <a:srgbClr val="000000"/>
                </a:solidFill>
                <a:latin typeface="Arial"/>
                <a:cs typeface="Arial"/>
              </a:rPr>
              <a:t>du lundi au vendredi et un week-end par mois</a:t>
            </a:r>
          </a:p>
          <a:p>
            <a:pPr marL="0" lvl="1">
              <a:spcAft>
                <a:spcPts val="500"/>
              </a:spcAft>
            </a:pPr>
            <a:r>
              <a:rPr lang="fr-FR" b="1" u="sng" dirty="0">
                <a:solidFill>
                  <a:srgbClr val="C50B34"/>
                </a:solidFill>
                <a:latin typeface="Arial"/>
                <a:cs typeface="Arial"/>
              </a:rPr>
              <a:t>Infirmière Coordinatrice</a:t>
            </a:r>
          </a:p>
          <a:p>
            <a:pPr marL="0" lvl="1">
              <a:spcAft>
                <a:spcPts val="500"/>
              </a:spcAft>
            </a:pPr>
            <a:r>
              <a:rPr lang="fr-FR" b="1" dirty="0">
                <a:latin typeface="Arial"/>
                <a:cs typeface="Arial"/>
              </a:rPr>
              <a:t>Mme Cassandre NOIRET</a:t>
            </a:r>
            <a:br>
              <a:rPr lang="fr-FR" b="1" dirty="0">
                <a:latin typeface="Arial"/>
                <a:cs typeface="Arial"/>
              </a:rPr>
            </a:br>
            <a:r>
              <a:rPr lang="fr-FR" dirty="0">
                <a:latin typeface="Arial"/>
                <a:cs typeface="Arial"/>
              </a:rPr>
              <a:t>Du lundi au vendredi et un week-end par mois</a:t>
            </a:r>
            <a:endParaRPr lang="fr-FR" dirty="0">
              <a:solidFill>
                <a:srgbClr val="000000"/>
              </a:solidFill>
              <a:latin typeface="Arial"/>
              <a:cs typeface="Arial"/>
            </a:endParaRPr>
          </a:p>
          <a:p>
            <a:pPr marL="0" lvl="1">
              <a:spcAft>
                <a:spcPts val="500"/>
              </a:spcAft>
            </a:pPr>
            <a:r>
              <a:rPr lang="fr-FR" b="1" u="sng" dirty="0">
                <a:solidFill>
                  <a:srgbClr val="C50B34"/>
                </a:solidFill>
                <a:latin typeface="Arial"/>
                <a:cs typeface="Arial"/>
              </a:rPr>
              <a:t>Responsable Hôtelière</a:t>
            </a:r>
          </a:p>
          <a:p>
            <a:pPr marL="0" lvl="1">
              <a:spcAft>
                <a:spcPts val="500"/>
              </a:spcAft>
            </a:pPr>
            <a:r>
              <a:rPr lang="fr-FR" b="1" dirty="0">
                <a:solidFill>
                  <a:srgbClr val="000000"/>
                </a:solidFill>
                <a:latin typeface="Arial"/>
                <a:cs typeface="Arial"/>
              </a:rPr>
              <a:t>Mme Marie-Claude FAGNET</a:t>
            </a:r>
            <a:br>
              <a:rPr lang="fr-FR" b="1" dirty="0">
                <a:solidFill>
                  <a:srgbClr val="000000"/>
                </a:solidFill>
                <a:latin typeface="Arial"/>
                <a:cs typeface="Arial"/>
              </a:rPr>
            </a:br>
            <a:r>
              <a:rPr lang="fr-FR" dirty="0">
                <a:solidFill>
                  <a:srgbClr val="000000"/>
                </a:solidFill>
                <a:latin typeface="Arial"/>
                <a:cs typeface="Arial"/>
              </a:rPr>
              <a:t>du lundi au vendredi et un week-end par mois.</a:t>
            </a:r>
            <a:endParaRPr lang="fr-FR" b="1" u="sng" dirty="0">
              <a:solidFill>
                <a:srgbClr val="FFFFFF"/>
              </a:solidFill>
              <a:latin typeface="Arial"/>
              <a:cs typeface="Arial"/>
            </a:endParaRPr>
          </a:p>
          <a:p>
            <a:pPr marL="0" lvl="1">
              <a:spcAft>
                <a:spcPts val="500"/>
              </a:spcAft>
            </a:pPr>
            <a:r>
              <a:rPr lang="fr-FR" b="1" u="sng" dirty="0" smtClean="0">
                <a:solidFill>
                  <a:srgbClr val="C50B34"/>
                </a:solidFill>
                <a:latin typeface="Arial"/>
                <a:cs typeface="Arial"/>
              </a:rPr>
              <a:t>Chargée d’accueil et d’administration</a:t>
            </a:r>
            <a:endParaRPr lang="fr-FR" b="1" u="sng" dirty="0">
              <a:solidFill>
                <a:srgbClr val="C50B34"/>
              </a:solidFill>
              <a:latin typeface="Arial"/>
              <a:cs typeface="Arial"/>
            </a:endParaRPr>
          </a:p>
          <a:p>
            <a:pPr marL="0" lvl="1">
              <a:spcAft>
                <a:spcPts val="500"/>
              </a:spcAft>
            </a:pPr>
            <a:r>
              <a:rPr lang="fr-FR" b="1" dirty="0" smtClean="0">
                <a:solidFill>
                  <a:srgbClr val="000000"/>
                </a:solidFill>
                <a:latin typeface="Arial"/>
                <a:cs typeface="Arial"/>
              </a:rPr>
              <a:t>Mme Aurélie </a:t>
            </a:r>
            <a:r>
              <a:rPr lang="fr-FR" b="1" dirty="0" err="1" smtClean="0">
                <a:solidFill>
                  <a:srgbClr val="000000"/>
                </a:solidFill>
                <a:latin typeface="Arial"/>
                <a:cs typeface="Arial"/>
              </a:rPr>
              <a:t>Lequeux</a:t>
            </a:r>
            <a:endParaRPr lang="fr-FR" b="1" dirty="0">
              <a:solidFill>
                <a:srgbClr val="000000"/>
              </a:solidFill>
              <a:latin typeface="Arial"/>
              <a:cs typeface="Arial"/>
            </a:endParaRPr>
          </a:p>
          <a:p>
            <a:pPr marL="0" lvl="1">
              <a:spcAft>
                <a:spcPts val="500"/>
              </a:spcAft>
            </a:pPr>
            <a:r>
              <a:rPr lang="fr-FR" dirty="0">
                <a:solidFill>
                  <a:srgbClr val="000000"/>
                </a:solidFill>
                <a:latin typeface="Arial"/>
                <a:cs typeface="Arial"/>
              </a:rPr>
              <a:t>du lundi au </a:t>
            </a:r>
            <a:r>
              <a:rPr lang="fr-FR" dirty="0" smtClean="0">
                <a:solidFill>
                  <a:srgbClr val="000000"/>
                </a:solidFill>
                <a:latin typeface="Arial"/>
                <a:cs typeface="Arial"/>
              </a:rPr>
              <a:t>vendredi et un week-end par mois</a:t>
            </a:r>
            <a:endParaRPr lang="fr-FR" dirty="0">
              <a:solidFill>
                <a:srgbClr val="000000"/>
              </a:solidFill>
              <a:latin typeface="Arial"/>
              <a:cs typeface="Arial"/>
            </a:endParaRPr>
          </a:p>
          <a:p>
            <a:pPr marL="0" lvl="1">
              <a:spcAft>
                <a:spcPts val="500"/>
              </a:spcAft>
            </a:pPr>
            <a:r>
              <a:rPr lang="fr-FR" b="1" u="sng" dirty="0">
                <a:solidFill>
                  <a:srgbClr val="C50B34"/>
                </a:solidFill>
                <a:latin typeface="Arial"/>
                <a:cs typeface="Arial"/>
              </a:rPr>
              <a:t>Médecin coordonnateur</a:t>
            </a:r>
          </a:p>
          <a:p>
            <a:pPr marL="0" lvl="1">
              <a:spcAft>
                <a:spcPts val="500"/>
              </a:spcAft>
            </a:pPr>
            <a:r>
              <a:rPr lang="fr-FR" dirty="0">
                <a:solidFill>
                  <a:srgbClr val="000000"/>
                </a:solidFill>
                <a:latin typeface="Arial"/>
                <a:cs typeface="Arial"/>
              </a:rPr>
              <a:t>Le lundi et le mercredi</a:t>
            </a:r>
            <a:endParaRPr lang="fr-FR" b="1" u="sng" dirty="0">
              <a:solidFill>
                <a:srgbClr val="C50B34"/>
              </a:solidFill>
              <a:latin typeface="Arial"/>
              <a:cs typeface="Arial"/>
            </a:endParaRPr>
          </a:p>
          <a:p>
            <a:pPr marL="0" lvl="1">
              <a:spcAft>
                <a:spcPts val="500"/>
              </a:spcAft>
            </a:pPr>
            <a:endParaRPr lang="fr-FR" b="1" u="sng" dirty="0">
              <a:solidFill>
                <a:srgbClr val="C50B34"/>
              </a:solidFill>
              <a:latin typeface="Arial"/>
              <a:cs typeface="Arial"/>
            </a:endParaRPr>
          </a:p>
          <a:p>
            <a:pPr marL="0" lvl="1">
              <a:spcAft>
                <a:spcPts val="500"/>
              </a:spcAft>
            </a:pPr>
            <a:endParaRPr lang="fr-FR" dirty="0">
              <a:solidFill>
                <a:srgbClr val="000000"/>
              </a:solidFill>
              <a:latin typeface="Arial"/>
              <a:cs typeface="Arial"/>
            </a:endParaRPr>
          </a:p>
          <a:p>
            <a:pPr marL="0" lvl="1">
              <a:spcAft>
                <a:spcPts val="500"/>
              </a:spcAft>
            </a:pPr>
            <a:endParaRPr lang="fr-FR" dirty="0">
              <a:solidFill>
                <a:srgbClr val="000000"/>
              </a:solidFill>
              <a:latin typeface="Arial"/>
              <a:cs typeface="Arial"/>
            </a:endParaRPr>
          </a:p>
        </p:txBody>
      </p:sp>
      <p:pic>
        <p:nvPicPr>
          <p:cNvPr id="27" name="Image 26">
            <a:extLst>
              <a:ext uri="{FF2B5EF4-FFF2-40B4-BE49-F238E27FC236}">
                <a16:creationId xmlns:a16="http://schemas.microsoft.com/office/drawing/2014/main" id="{3F1E9478-A2A0-AC08-3616-E299CC16C59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35873" y="2623924"/>
            <a:ext cx="1784226" cy="1813987"/>
          </a:xfrm>
          <a:prstGeom prst="rect">
            <a:avLst/>
          </a:prstGeom>
        </p:spPr>
      </p:pic>
      <p:pic>
        <p:nvPicPr>
          <p:cNvPr id="9" name="Image 8" descr="noun_824144_cc.png">
            <a:extLst>
              <a:ext uri="{FF2B5EF4-FFF2-40B4-BE49-F238E27FC236}">
                <a16:creationId xmlns:a16="http://schemas.microsoft.com/office/drawing/2014/main" id="{1197F868-E43B-372E-F309-E0A9B8F90018}"/>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384110" y="2010546"/>
            <a:ext cx="476758" cy="413616"/>
          </a:xfrm>
          <a:prstGeom prst="rect">
            <a:avLst/>
          </a:prstGeom>
        </p:spPr>
      </p:pic>
      <p:sp>
        <p:nvSpPr>
          <p:cNvPr id="31" name="Espace réservé du pied de page 4">
            <a:extLst>
              <a:ext uri="{FF2B5EF4-FFF2-40B4-BE49-F238E27FC236}">
                <a16:creationId xmlns:a16="http://schemas.microsoft.com/office/drawing/2014/main" id="{98E0C67A-886A-FE34-7FAD-89DE267E31D7}"/>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171199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1077" y="155001"/>
            <a:ext cx="5450296" cy="701101"/>
          </a:xfrm>
          <a:prstGeom prst="rect">
            <a:avLst/>
          </a:prstGeom>
        </p:spPr>
      </p:pic>
      <p:pic>
        <p:nvPicPr>
          <p:cNvPr id="3" name="Image 2"/>
          <p:cNvPicPr>
            <a:picLocks noChangeAspect="1"/>
          </p:cNvPicPr>
          <p:nvPr/>
        </p:nvPicPr>
        <p:blipFill>
          <a:blip r:embed="rId3"/>
          <a:stretch>
            <a:fillRect/>
          </a:stretch>
        </p:blipFill>
        <p:spPr>
          <a:xfrm>
            <a:off x="5744573" y="267786"/>
            <a:ext cx="1633870" cy="475529"/>
          </a:xfrm>
          <a:prstGeom prst="rect">
            <a:avLst/>
          </a:prstGeom>
        </p:spPr>
      </p:pic>
      <p:pic>
        <p:nvPicPr>
          <p:cNvPr id="4" name="Image 3"/>
          <p:cNvPicPr>
            <a:picLocks noChangeAspect="1"/>
          </p:cNvPicPr>
          <p:nvPr/>
        </p:nvPicPr>
        <p:blipFill>
          <a:blip r:embed="rId4"/>
          <a:stretch>
            <a:fillRect/>
          </a:stretch>
        </p:blipFill>
        <p:spPr>
          <a:xfrm>
            <a:off x="91077" y="1018155"/>
            <a:ext cx="853514" cy="829128"/>
          </a:xfrm>
          <a:prstGeom prst="rect">
            <a:avLst/>
          </a:prstGeom>
        </p:spPr>
      </p:pic>
      <p:pic>
        <p:nvPicPr>
          <p:cNvPr id="8" name="Image 7"/>
          <p:cNvPicPr>
            <a:picLocks noChangeAspect="1"/>
          </p:cNvPicPr>
          <p:nvPr/>
        </p:nvPicPr>
        <p:blipFill>
          <a:blip r:embed="rId5"/>
          <a:stretch>
            <a:fillRect/>
          </a:stretch>
        </p:blipFill>
        <p:spPr>
          <a:xfrm>
            <a:off x="517834" y="1202712"/>
            <a:ext cx="6840305" cy="597460"/>
          </a:xfrm>
          <a:prstGeom prst="rect">
            <a:avLst/>
          </a:prstGeom>
        </p:spPr>
      </p:pic>
      <p:pic>
        <p:nvPicPr>
          <p:cNvPr id="6146" name="Picture 2" descr="Découvrez 37 idées JEUX GRATUITS POUR PERSONNES AGEES | activite enfant, jeux  gratuit, mots fléchés à imprimer, mots fleches enfants et bien plus enc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1" y="1800172"/>
            <a:ext cx="7142238" cy="867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9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64042"/>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19</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dirty="0" err="1">
                <a:solidFill>
                  <a:schemeClr val="bg1"/>
                </a:solidFill>
              </a:rPr>
              <a:t>Familyvi</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pic>
        <p:nvPicPr>
          <p:cNvPr id="4" name="Image 3" descr="icn-areas-documentos.png"/>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65672" y="4792465"/>
            <a:ext cx="540877" cy="540877"/>
          </a:xfrm>
          <a:prstGeom prst="rect">
            <a:avLst/>
          </a:prstGeom>
        </p:spPr>
      </p:pic>
      <p:sp>
        <p:nvSpPr>
          <p:cNvPr id="16" name="Espace réservé du pied de page 4">
            <a:extLst>
              <a:ext uri="{FF2B5EF4-FFF2-40B4-BE49-F238E27FC236}">
                <a16:creationId xmlns:a16="http://schemas.microsoft.com/office/drawing/2014/main" id="{E4D8A588-388D-4423-B789-543627C623EC}"/>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12" name="Titre 1"/>
          <p:cNvSpPr txBox="1">
            <a:spLocks/>
          </p:cNvSpPr>
          <p:nvPr/>
        </p:nvSpPr>
        <p:spPr>
          <a:xfrm>
            <a:off x="519946" y="1544163"/>
            <a:ext cx="6522958" cy="11069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spcBef>
                <a:spcPts val="0"/>
              </a:spcBef>
            </a:pPr>
            <a:r>
              <a:rPr lang="fr-FR" sz="2000" b="0">
                <a:solidFill>
                  <a:srgbClr val="FF0000"/>
                </a:solidFill>
                <a:latin typeface="Calibri"/>
                <a:ea typeface="+mn-ea"/>
                <a:cs typeface="+mn-cs"/>
              </a:rPr>
              <a:t>POUR PARTAGER DES PHOTOS ET DES MESSAGES</a:t>
            </a:r>
            <a:r>
              <a:rPr lang="fr-FR" sz="2000" b="0">
                <a:solidFill>
                  <a:prstClr val="black"/>
                </a:solidFill>
                <a:latin typeface="Calibri"/>
                <a:ea typeface="+mn-ea"/>
                <a:cs typeface="+mn-cs"/>
              </a:rPr>
              <a:t>, </a:t>
            </a:r>
            <a:r>
              <a:rPr lang="fr-FR" sz="2000">
                <a:solidFill>
                  <a:prstClr val="black"/>
                </a:solidFill>
                <a:latin typeface="Calibri"/>
                <a:ea typeface="+mn-ea"/>
                <a:cs typeface="+mn-cs"/>
              </a:rPr>
              <a:t>avec les résidents </a:t>
            </a:r>
            <a:r>
              <a:rPr lang="fr-FR" sz="2000" b="0">
                <a:solidFill>
                  <a:prstClr val="black"/>
                </a:solidFill>
                <a:latin typeface="Calibri"/>
                <a:ea typeface="+mn-ea"/>
                <a:cs typeface="+mn-cs"/>
              </a:rPr>
              <a:t>inscrivez vous sur: </a:t>
            </a:r>
            <a:r>
              <a:rPr lang="fr-FR" sz="2000" b="0">
                <a:solidFill>
                  <a:srgbClr val="FF0000"/>
                </a:solidFill>
                <a:latin typeface="Calibri"/>
                <a:ea typeface="+mn-ea"/>
                <a:cs typeface="+mn-cs"/>
              </a:rPr>
              <a:t>www.familyvi.com</a:t>
            </a:r>
            <a:r>
              <a:rPr lang="fr-FR" sz="2000" b="0">
                <a:solidFill>
                  <a:prstClr val="black"/>
                </a:solidFill>
                <a:latin typeface="Calibri"/>
                <a:ea typeface="+mn-ea"/>
                <a:cs typeface="+mn-cs"/>
              </a:rPr>
              <a:t> et demandez votre code à l’animatrice ou à l’accueil.</a:t>
            </a:r>
            <a:endParaRPr lang="fr-FR" dirty="0">
              <a:solidFill>
                <a:srgbClr val="C00000"/>
              </a:solidFill>
            </a:endParaRPr>
          </a:p>
        </p:txBody>
      </p:sp>
      <p:sp>
        <p:nvSpPr>
          <p:cNvPr id="13" name="Rectangle 12"/>
          <p:cNvSpPr/>
          <p:nvPr/>
        </p:nvSpPr>
        <p:spPr>
          <a:xfrm>
            <a:off x="422111" y="2651068"/>
            <a:ext cx="6762596" cy="7612974"/>
          </a:xfrm>
          <a:prstGeom prst="rect">
            <a:avLst/>
          </a:prstGeom>
          <a:solidFill>
            <a:srgbClr val="755E5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Cette </a:t>
            </a:r>
            <a:r>
              <a:rPr lang="fr-FR" b="1" dirty="0">
                <a:solidFill>
                  <a:srgbClr val="C50B34"/>
                </a:solidFill>
              </a:rPr>
              <a:t>application gratuite </a:t>
            </a:r>
            <a:r>
              <a:rPr lang="fr-FR" b="1" dirty="0">
                <a:solidFill>
                  <a:schemeClr val="tx1"/>
                </a:solidFill>
              </a:rPr>
              <a:t>( d’ordre non médical) est disponible gratuitement sur le site internet</a:t>
            </a:r>
            <a:r>
              <a:rPr lang="fr-FR" b="1" dirty="0">
                <a:solidFill>
                  <a:srgbClr val="C50B34"/>
                </a:solidFill>
              </a:rPr>
              <a:t> www.familyvi.com </a:t>
            </a:r>
            <a:r>
              <a:rPr lang="fr-FR" b="1" dirty="0">
                <a:solidFill>
                  <a:schemeClr val="tx1"/>
                </a:solidFill>
              </a:rPr>
              <a:t>et téléchargeable sur smartphone et tablette:</a:t>
            </a:r>
          </a:p>
          <a:p>
            <a:pPr algn="ctr"/>
            <a:endParaRPr lang="fr-FR" b="1" dirty="0">
              <a:solidFill>
                <a:schemeClr val="tx1"/>
              </a:solidFill>
            </a:endParaRPr>
          </a:p>
          <a:p>
            <a:pPr algn="ctr"/>
            <a:r>
              <a:rPr lang="fr-FR" b="1" dirty="0">
                <a:solidFill>
                  <a:srgbClr val="C00000"/>
                </a:solidFill>
              </a:rPr>
              <a:t>Le fil d’actualité  </a:t>
            </a:r>
            <a:r>
              <a:rPr lang="fr-FR" b="1" dirty="0">
                <a:solidFill>
                  <a:schemeClr val="tx1"/>
                </a:solidFill>
              </a:rPr>
              <a:t>vous permet d’envoyer des messages à votre parent. Chaque personne de la famille ou des amis peuvent dorénavant correspondre avec son parent et recevoir les actualités de la résidence.</a:t>
            </a:r>
          </a:p>
          <a:p>
            <a:pPr algn="ctr"/>
            <a:endParaRPr lang="fr-FR" b="1" dirty="0">
              <a:solidFill>
                <a:schemeClr val="tx1"/>
              </a:solidFill>
            </a:endParaRPr>
          </a:p>
          <a:p>
            <a:pPr algn="ctr"/>
            <a:r>
              <a:rPr lang="fr-FR" b="1" dirty="0">
                <a:solidFill>
                  <a:srgbClr val="C00000"/>
                </a:solidFill>
              </a:rPr>
              <a:t>Le Magazine </a:t>
            </a:r>
            <a:r>
              <a:rPr lang="fr-FR" b="1" dirty="0" err="1">
                <a:solidFill>
                  <a:srgbClr val="C00000"/>
                </a:solidFill>
              </a:rPr>
              <a:t>Familyvi</a:t>
            </a:r>
            <a:r>
              <a:rPr lang="fr-FR" b="1" dirty="0">
                <a:solidFill>
                  <a:srgbClr val="C00000"/>
                </a:solidFill>
              </a:rPr>
              <a:t> </a:t>
            </a:r>
            <a:r>
              <a:rPr lang="fr-FR" b="1" dirty="0">
                <a:solidFill>
                  <a:schemeClr val="tx1"/>
                </a:solidFill>
              </a:rPr>
              <a:t>permet à votre parent de recevoir vos messages et vos photos sur une version imprimée personnalisée de son fil d’actualité. Le magazine est imprimé à l’unité et chaque exemplaire mensuel permet au résident de conserver une version écrite des messages et des photos que vous lui adressez.</a:t>
            </a:r>
          </a:p>
          <a:p>
            <a:pPr algn="ctr"/>
            <a:endParaRPr lang="fr-FR" b="1" dirty="0">
              <a:solidFill>
                <a:schemeClr val="tx1"/>
              </a:solidFill>
            </a:endParaRPr>
          </a:p>
          <a:p>
            <a:pPr algn="ctr"/>
            <a:r>
              <a:rPr lang="fr-FR" b="1" dirty="0">
                <a:solidFill>
                  <a:srgbClr val="C00000"/>
                </a:solidFill>
              </a:rPr>
              <a:t>Le Kiosque d’information </a:t>
            </a:r>
            <a:r>
              <a:rPr lang="fr-FR" b="1" dirty="0">
                <a:solidFill>
                  <a:schemeClr val="tx1"/>
                </a:solidFill>
              </a:rPr>
              <a:t>vous permet de consulter l’agenda de la résidence, les activités, les menus, le journal de la résidence….ou que vous soyez, dès lors que vous êtes connecté.</a:t>
            </a:r>
          </a:p>
          <a:p>
            <a:pPr algn="ctr"/>
            <a:endParaRPr lang="fr-FR" b="1" dirty="0">
              <a:solidFill>
                <a:schemeClr val="tx1"/>
              </a:solidFill>
            </a:endParaRPr>
          </a:p>
          <a:p>
            <a:pPr algn="ctr"/>
            <a:r>
              <a:rPr lang="fr-FR" b="1" dirty="0">
                <a:solidFill>
                  <a:schemeClr val="tx1"/>
                </a:solidFill>
              </a:rPr>
              <a:t>Une </a:t>
            </a:r>
            <a:r>
              <a:rPr lang="fr-FR" b="1" dirty="0">
                <a:solidFill>
                  <a:srgbClr val="C00000"/>
                </a:solidFill>
              </a:rPr>
              <a:t>conciergerie</a:t>
            </a:r>
            <a:r>
              <a:rPr lang="fr-FR" b="1" dirty="0">
                <a:solidFill>
                  <a:schemeClr val="tx1"/>
                </a:solidFill>
              </a:rPr>
              <a:t> facilitera la réservation des services sur mesure pour votre proche: un rendez-vous de coiffeur, un abonnement à un magazine….</a:t>
            </a:r>
          </a:p>
          <a:p>
            <a:pPr algn="ctr"/>
            <a:endParaRPr lang="fr-FR" b="1" dirty="0">
              <a:solidFill>
                <a:schemeClr val="tx1"/>
              </a:solidFill>
            </a:endParaRPr>
          </a:p>
          <a:p>
            <a:pPr algn="ctr"/>
            <a:r>
              <a:rPr lang="fr-FR" b="1" dirty="0">
                <a:solidFill>
                  <a:schemeClr val="tx1"/>
                </a:solidFill>
              </a:rPr>
              <a:t>Une </a:t>
            </a:r>
            <a:r>
              <a:rPr lang="fr-FR" b="1" dirty="0">
                <a:solidFill>
                  <a:srgbClr val="C00000"/>
                </a:solidFill>
              </a:rPr>
              <a:t>boutique en ligne </a:t>
            </a:r>
            <a:r>
              <a:rPr lang="fr-FR" b="1" dirty="0">
                <a:solidFill>
                  <a:schemeClr val="tx1"/>
                </a:solidFill>
              </a:rPr>
              <a:t>vous permettra de lui offrir des cadeaux facilement fleurs, chocolats, produits d’hygiène et de soins… Vos achats lui seront livrés directement à la résidence en toute sécurité.</a:t>
            </a:r>
          </a:p>
          <a:p>
            <a:pPr algn="ctr"/>
            <a:endParaRPr lang="fr-FR" b="1" dirty="0">
              <a:solidFill>
                <a:schemeClr val="tx1"/>
              </a:solidFill>
            </a:endParaRPr>
          </a:p>
        </p:txBody>
      </p:sp>
    </p:spTree>
    <p:extLst>
      <p:ext uri="{BB962C8B-B14F-4D97-AF65-F5344CB8AC3E}">
        <p14:creationId xmlns:p14="http://schemas.microsoft.com/office/powerpoint/2010/main" val="4429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10" name="Sous-titre 9"/>
          <p:cNvSpPr>
            <a:spLocks noGrp="1"/>
          </p:cNvSpPr>
          <p:nvPr>
            <p:ph type="subTitle" idx="1"/>
          </p:nvPr>
        </p:nvSpPr>
        <p:spPr>
          <a:xfrm>
            <a:off x="199862" y="4739272"/>
            <a:ext cx="7035492" cy="869073"/>
          </a:xfrm>
        </p:spPr>
        <p:txBody>
          <a:bodyPr>
            <a:normAutofit fontScale="92500" lnSpcReduction="20000"/>
          </a:bodyPr>
          <a:lstStyle/>
          <a:p>
            <a:r>
              <a:rPr lang="fr-FR" dirty="0">
                <a:solidFill>
                  <a:srgbClr val="FF3399"/>
                </a:solidFill>
                <a:latin typeface="Aptos Display" panose="020B0004020202020204" pitchFamily="34" charset="0"/>
              </a:rPr>
              <a:t>Diverses animations sont proposées aux résidents : jeux de société, lecture de magazines, loto le week-end du côté de l’EHPAD, art-thérapie, atelier cuisine, balades dans le jardin.</a:t>
            </a:r>
            <a:endParaRPr lang="fr-FR" b="1" dirty="0">
              <a:solidFill>
                <a:srgbClr val="FF3399"/>
              </a:solidFill>
              <a:latin typeface="Aptos Display" panose="020B0004020202020204" pitchFamily="34" charset="0"/>
            </a:endParaRP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Unité Nicolas Boileau</a:t>
            </a:r>
          </a:p>
        </p:txBody>
      </p:sp>
      <p:pic>
        <p:nvPicPr>
          <p:cNvPr id="11" name="Imag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17608" y="1958024"/>
            <a:ext cx="2960368" cy="22202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Émoticône 11"/>
          <p:cNvSpPr/>
          <p:nvPr/>
        </p:nvSpPr>
        <p:spPr>
          <a:xfrm>
            <a:off x="5047567" y="2402718"/>
            <a:ext cx="622300" cy="398748"/>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6"/>
          <a:stretch>
            <a:fillRect/>
          </a:stretch>
        </p:blipFill>
        <p:spPr>
          <a:xfrm>
            <a:off x="40893" y="1875454"/>
            <a:ext cx="3302921" cy="2480646"/>
          </a:xfrm>
          <a:prstGeom prst="rect">
            <a:avLst/>
          </a:prstGeom>
        </p:spPr>
      </p:pic>
      <p:sp>
        <p:nvSpPr>
          <p:cNvPr id="14" name="Émoticône 13"/>
          <p:cNvSpPr/>
          <p:nvPr/>
        </p:nvSpPr>
        <p:spPr>
          <a:xfrm>
            <a:off x="-101600" y="2478143"/>
            <a:ext cx="675035" cy="980441"/>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7297" y="5868182"/>
            <a:ext cx="2735932" cy="20519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Image 1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22103" y="5712321"/>
            <a:ext cx="2726991" cy="20452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 1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18464" y="8065850"/>
            <a:ext cx="2798287" cy="20987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Émoticône 17"/>
          <p:cNvSpPr/>
          <p:nvPr/>
        </p:nvSpPr>
        <p:spPr>
          <a:xfrm>
            <a:off x="525267" y="5991517"/>
            <a:ext cx="523738" cy="65164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Émoticône 18"/>
          <p:cNvSpPr/>
          <p:nvPr/>
        </p:nvSpPr>
        <p:spPr>
          <a:xfrm>
            <a:off x="5624734" y="5991517"/>
            <a:ext cx="435699" cy="498183"/>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674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Titre 2"/>
          <p:cNvSpPr>
            <a:spLocks noGrp="1"/>
          </p:cNvSpPr>
          <p:nvPr>
            <p:ph type="title"/>
          </p:nvPr>
        </p:nvSpPr>
        <p:spPr>
          <a:xfrm>
            <a:off x="1001372" y="4671043"/>
            <a:ext cx="6008090" cy="1488457"/>
          </a:xfrm>
        </p:spPr>
        <p:txBody>
          <a:bodyPr>
            <a:normAutofit fontScale="90000"/>
          </a:bodyPr>
          <a:lstStyle/>
          <a:p>
            <a:r>
              <a:rPr lang="fr-FR" sz="1800" dirty="0">
                <a:solidFill>
                  <a:srgbClr val="FF3399"/>
                </a:solidFill>
              </a:rPr>
              <a:t>Au PASA (Pôle d’activités et de soins adaptés), Anne, assistante de soins en gérontologie, accompagne les résidents dans des activités de la vie quotidienne, comme à la maison, du lundi au vendredi. Les sorties d’équithérapie ont repris ce mois-ci, et les résidents étaient ravis.</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3</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2" name="Image 1"/>
          <p:cNvPicPr>
            <a:picLocks noChangeAspect="1"/>
          </p:cNvPicPr>
          <p:nvPr/>
        </p:nvPicPr>
        <p:blipFill>
          <a:blip r:embed="rId5"/>
          <a:stretch>
            <a:fillRect/>
          </a:stretch>
        </p:blipFill>
        <p:spPr>
          <a:xfrm>
            <a:off x="675732" y="1086948"/>
            <a:ext cx="6840305" cy="597460"/>
          </a:xfrm>
          <a:prstGeom prst="rect">
            <a:avLst/>
          </a:prstGeom>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71288" y="2060863"/>
            <a:ext cx="3308255" cy="2481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2599" y="6288488"/>
            <a:ext cx="2791349" cy="2093512"/>
          </a:xfrm>
          <a:prstGeom prst="rect">
            <a:avLst/>
          </a:prstGeom>
          <a:ln>
            <a:noFill/>
          </a:ln>
          <a:effectLst>
            <a:softEdge rad="112500"/>
          </a:effectLst>
        </p:spPr>
      </p:pic>
      <p:pic>
        <p:nvPicPr>
          <p:cNvPr id="7" name="Image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0522504">
            <a:off x="417011" y="2123811"/>
            <a:ext cx="3014609" cy="22609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 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904312" y="7498951"/>
            <a:ext cx="3105150" cy="23288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Émoticône 8"/>
          <p:cNvSpPr/>
          <p:nvPr/>
        </p:nvSpPr>
        <p:spPr>
          <a:xfrm>
            <a:off x="1752600" y="6288488"/>
            <a:ext cx="292100" cy="27741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Émoticône 9"/>
          <p:cNvSpPr/>
          <p:nvPr/>
        </p:nvSpPr>
        <p:spPr>
          <a:xfrm>
            <a:off x="4787900" y="7772400"/>
            <a:ext cx="215900" cy="2286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Émoticône 10"/>
          <p:cNvSpPr/>
          <p:nvPr/>
        </p:nvSpPr>
        <p:spPr>
          <a:xfrm>
            <a:off x="6362700" y="7886700"/>
            <a:ext cx="381000" cy="2794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742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Espace réservé du texte 2"/>
          <p:cNvSpPr>
            <a:spLocks noGrp="1"/>
          </p:cNvSpPr>
          <p:nvPr>
            <p:ph type="body" idx="1"/>
          </p:nvPr>
        </p:nvSpPr>
        <p:spPr>
          <a:xfrm>
            <a:off x="175684" y="4823062"/>
            <a:ext cx="7291949" cy="1743622"/>
          </a:xfrm>
        </p:spPr>
        <p:txBody>
          <a:bodyPr>
            <a:normAutofit lnSpcReduction="10000"/>
          </a:bodyPr>
          <a:lstStyle/>
          <a:p>
            <a:pPr algn="ctr"/>
            <a:r>
              <a:rPr lang="fr-FR" sz="1800" b="1" dirty="0">
                <a:solidFill>
                  <a:srgbClr val="00B050"/>
                </a:solidFill>
              </a:rPr>
              <a:t>Réunion avec les résidents afin de préparer le Conseil de la Vie Sociale (CVS). Présentation des délégués des résidents, du personnel et des familles. </a:t>
            </a:r>
          </a:p>
          <a:p>
            <a:pPr algn="ctr"/>
            <a:r>
              <a:rPr lang="fr-FR" sz="1800" b="1" dirty="0">
                <a:solidFill>
                  <a:srgbClr val="00B050"/>
                </a:solidFill>
              </a:rPr>
              <a:t>Échanges sur les points positifs, les projets à venir et les suggestions d’amélioration de la résidence lors de la réunion du CVS, qui s’est tenue le mardi 24 mars 2026.</a:t>
            </a:r>
            <a:endParaRPr lang="fr-FR" b="1" dirty="0">
              <a:solidFill>
                <a:srgbClr val="00B050"/>
              </a:solidFill>
            </a:endParaRP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4</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2" name="Image 1"/>
          <p:cNvPicPr>
            <a:picLocks noChangeAspect="1"/>
          </p:cNvPicPr>
          <p:nvPr/>
        </p:nvPicPr>
        <p:blipFill>
          <a:blip r:embed="rId5"/>
          <a:stretch>
            <a:fillRect/>
          </a:stretch>
        </p:blipFill>
        <p:spPr>
          <a:xfrm>
            <a:off x="617576" y="1104258"/>
            <a:ext cx="6840305" cy="597460"/>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0579243">
            <a:off x="253362" y="2065159"/>
            <a:ext cx="3280171" cy="2460129"/>
          </a:xfrm>
          <a:prstGeom prst="rect">
            <a:avLst/>
          </a:prstGeom>
          <a:ln>
            <a:noFill/>
          </a:ln>
          <a:effectLst>
            <a:softEdge rad="112500"/>
          </a:effectLst>
        </p:spPr>
      </p:pic>
      <p:sp>
        <p:nvSpPr>
          <p:cNvPr id="8" name="Émoticône 7"/>
          <p:cNvSpPr/>
          <p:nvPr/>
        </p:nvSpPr>
        <p:spPr>
          <a:xfrm>
            <a:off x="2381249" y="2489159"/>
            <a:ext cx="698500" cy="4572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6635" y="6730205"/>
            <a:ext cx="3421593" cy="25661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Émoticône 15"/>
          <p:cNvSpPr/>
          <p:nvPr/>
        </p:nvSpPr>
        <p:spPr>
          <a:xfrm>
            <a:off x="1001372" y="7734692"/>
            <a:ext cx="377962" cy="3937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Émoticône 16"/>
          <p:cNvSpPr/>
          <p:nvPr/>
        </p:nvSpPr>
        <p:spPr>
          <a:xfrm>
            <a:off x="617576" y="7632700"/>
            <a:ext cx="233324" cy="2667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Émoticône 17"/>
          <p:cNvSpPr/>
          <p:nvPr/>
        </p:nvSpPr>
        <p:spPr>
          <a:xfrm>
            <a:off x="2184400" y="7480300"/>
            <a:ext cx="355600" cy="25439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Émoticône 18"/>
          <p:cNvSpPr/>
          <p:nvPr/>
        </p:nvSpPr>
        <p:spPr>
          <a:xfrm>
            <a:off x="1575948" y="7480300"/>
            <a:ext cx="317500" cy="25439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85686" y="7480300"/>
            <a:ext cx="3568362" cy="2676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Émoticône 20"/>
          <p:cNvSpPr/>
          <p:nvPr/>
        </p:nvSpPr>
        <p:spPr>
          <a:xfrm>
            <a:off x="4584700" y="8013302"/>
            <a:ext cx="292100" cy="26114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Émoticône 21"/>
          <p:cNvSpPr/>
          <p:nvPr/>
        </p:nvSpPr>
        <p:spPr>
          <a:xfrm>
            <a:off x="5024278" y="8052976"/>
            <a:ext cx="403543" cy="279008"/>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473999" y="1563267"/>
            <a:ext cx="2514169" cy="3352226"/>
          </a:xfrm>
          <a:prstGeom prst="ellipse">
            <a:avLst/>
          </a:prstGeom>
          <a:ln>
            <a:noFill/>
          </a:ln>
          <a:effectLst>
            <a:softEdge rad="112500"/>
          </a:effectLst>
        </p:spPr>
      </p:pic>
    </p:spTree>
    <p:extLst>
      <p:ext uri="{BB962C8B-B14F-4D97-AF65-F5344CB8AC3E}">
        <p14:creationId xmlns:p14="http://schemas.microsoft.com/office/powerpoint/2010/main" val="265781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68300" y="5218695"/>
            <a:ext cx="6985000" cy="978905"/>
          </a:xfrm>
        </p:spPr>
        <p:txBody>
          <a:bodyPr>
            <a:normAutofit fontScale="92500" lnSpcReduction="10000"/>
          </a:bodyPr>
          <a:lstStyle/>
          <a:p>
            <a:pPr lvl="0" algn="l"/>
            <a:r>
              <a:rPr lang="fr-FR" b="1" dirty="0">
                <a:solidFill>
                  <a:srgbClr val="D60093"/>
                </a:solidFill>
              </a:rPr>
              <a:t>Animation intergénérationnelle avec le Centre de Loisirs de Pontpoint qui vient une fois par mois : au programme</a:t>
            </a:r>
          </a:p>
          <a:p>
            <a:pPr lvl="0" algn="l"/>
            <a:r>
              <a:rPr lang="fr-FR" b="1" dirty="0">
                <a:solidFill>
                  <a:srgbClr val="D60093"/>
                </a:solidFill>
              </a:rPr>
              <a:t>« badminton adapté » dans le jardin sous un beau soleil</a:t>
            </a:r>
          </a:p>
          <a:p>
            <a:endParaRPr lang="fr-FR" dirty="0"/>
          </a:p>
        </p:txBody>
      </p:sp>
      <p:pic>
        <p:nvPicPr>
          <p:cNvPr id="5" name="Image 4"/>
          <p:cNvPicPr>
            <a:picLocks noChangeAspect="1"/>
          </p:cNvPicPr>
          <p:nvPr/>
        </p:nvPicPr>
        <p:blipFill>
          <a:blip r:embed="rId2"/>
          <a:stretch>
            <a:fillRect/>
          </a:stretch>
        </p:blipFill>
        <p:spPr>
          <a:xfrm>
            <a:off x="5719430" y="229754"/>
            <a:ext cx="1633870" cy="475529"/>
          </a:xfrm>
          <a:prstGeom prst="rect">
            <a:avLst/>
          </a:prstGeom>
        </p:spPr>
      </p:pic>
      <p:pic>
        <p:nvPicPr>
          <p:cNvPr id="6" name="Image 5"/>
          <p:cNvPicPr>
            <a:picLocks noChangeAspect="1"/>
          </p:cNvPicPr>
          <p:nvPr/>
        </p:nvPicPr>
        <p:blipFill>
          <a:blip r:embed="rId3"/>
          <a:stretch>
            <a:fillRect/>
          </a:stretch>
        </p:blipFill>
        <p:spPr>
          <a:xfrm>
            <a:off x="0" y="180689"/>
            <a:ext cx="5456393" cy="707197"/>
          </a:xfrm>
          <a:prstGeom prst="rect">
            <a:avLst/>
          </a:prstGeom>
        </p:spPr>
      </p:pic>
      <p:pic>
        <p:nvPicPr>
          <p:cNvPr id="7" name="Image 6"/>
          <p:cNvPicPr>
            <a:picLocks noChangeAspect="1"/>
          </p:cNvPicPr>
          <p:nvPr/>
        </p:nvPicPr>
        <p:blipFill>
          <a:blip r:embed="rId4"/>
          <a:stretch>
            <a:fillRect/>
          </a:stretch>
        </p:blipFill>
        <p:spPr>
          <a:xfrm>
            <a:off x="90768" y="851379"/>
            <a:ext cx="853514" cy="829128"/>
          </a:xfrm>
          <a:prstGeom prst="rect">
            <a:avLst/>
          </a:prstGeom>
        </p:spPr>
      </p:pic>
      <p:pic>
        <p:nvPicPr>
          <p:cNvPr id="8" name="Image 7"/>
          <p:cNvPicPr>
            <a:picLocks noChangeAspect="1"/>
          </p:cNvPicPr>
          <p:nvPr/>
        </p:nvPicPr>
        <p:blipFill>
          <a:blip r:embed="rId5"/>
          <a:stretch>
            <a:fillRect/>
          </a:stretch>
        </p:blipFill>
        <p:spPr>
          <a:xfrm>
            <a:off x="517525" y="1155088"/>
            <a:ext cx="6840305" cy="597460"/>
          </a:xfrm>
          <a:prstGeom prst="rect">
            <a:avLst/>
          </a:prstGeom>
        </p:spPr>
      </p:pic>
      <p:pic>
        <p:nvPicPr>
          <p:cNvPr id="9" name="Imag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40602" y="1987815"/>
            <a:ext cx="3994150" cy="2995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Émoticône 9"/>
          <p:cNvSpPr/>
          <p:nvPr/>
        </p:nvSpPr>
        <p:spPr>
          <a:xfrm>
            <a:off x="3505200" y="2667000"/>
            <a:ext cx="215900" cy="2413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768" y="6197600"/>
            <a:ext cx="3675804" cy="2756853"/>
          </a:xfrm>
          <a:prstGeom prst="rect">
            <a:avLst/>
          </a:prstGeom>
          <a:ln>
            <a:noFill/>
          </a:ln>
          <a:effectLst>
            <a:softEdge rad="112500"/>
          </a:effectLst>
        </p:spPr>
      </p:pic>
      <p:sp>
        <p:nvSpPr>
          <p:cNvPr id="12" name="Émoticône 11"/>
          <p:cNvSpPr/>
          <p:nvPr/>
        </p:nvSpPr>
        <p:spPr>
          <a:xfrm>
            <a:off x="215900" y="7188200"/>
            <a:ext cx="301625"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Émoticône 12"/>
          <p:cNvSpPr/>
          <p:nvPr/>
        </p:nvSpPr>
        <p:spPr>
          <a:xfrm>
            <a:off x="2857500" y="7014051"/>
            <a:ext cx="342900" cy="32385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000501" y="8039101"/>
            <a:ext cx="3352799" cy="2514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1592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81678" y="5200107"/>
            <a:ext cx="6530462" cy="1275938"/>
          </a:xfrm>
        </p:spPr>
        <p:txBody>
          <a:bodyPr>
            <a:normAutofit fontScale="70000" lnSpcReduction="20000"/>
          </a:bodyPr>
          <a:lstStyle/>
          <a:p>
            <a:r>
              <a:rPr lang="fr-FR" b="1" dirty="0">
                <a:solidFill>
                  <a:srgbClr val="00B0F0"/>
                </a:solidFill>
              </a:rPr>
              <a:t>Zoothérapie ce mois-ci du côté de l’EHPAD : un moment de médiation animale en petit groupe au salon du </a:t>
            </a:r>
            <a:r>
              <a:rPr lang="fr-FR" b="1" dirty="0" err="1">
                <a:solidFill>
                  <a:srgbClr val="00B0F0"/>
                </a:solidFill>
              </a:rPr>
              <a:t>Moncel</a:t>
            </a:r>
            <a:r>
              <a:rPr lang="fr-FR" b="1" dirty="0">
                <a:solidFill>
                  <a:srgbClr val="00B0F0"/>
                </a:solidFill>
              </a:rPr>
              <a:t> avec Aurore (accompagnée de ses petits animaux). </a:t>
            </a:r>
          </a:p>
          <a:p>
            <a:r>
              <a:rPr lang="fr-FR" b="1" dirty="0">
                <a:solidFill>
                  <a:srgbClr val="00B0F0"/>
                </a:solidFill>
              </a:rPr>
              <a:t>Tous les jeudis en fin d’après-midi, des jeux de société sont organisés avec les résidents et les familles présentes. Nous vous remercions pour ces moments partagés avec les résidents.</a:t>
            </a:r>
          </a:p>
        </p:txBody>
      </p:sp>
      <p:pic>
        <p:nvPicPr>
          <p:cNvPr id="4" name="Image 3"/>
          <p:cNvPicPr>
            <a:picLocks noChangeAspect="1"/>
          </p:cNvPicPr>
          <p:nvPr/>
        </p:nvPicPr>
        <p:blipFill>
          <a:blip r:embed="rId2"/>
          <a:stretch>
            <a:fillRect/>
          </a:stretch>
        </p:blipFill>
        <p:spPr>
          <a:xfrm>
            <a:off x="0" y="113920"/>
            <a:ext cx="5456393" cy="707197"/>
          </a:xfrm>
          <a:prstGeom prst="rect">
            <a:avLst/>
          </a:prstGeom>
        </p:spPr>
      </p:pic>
      <p:pic>
        <p:nvPicPr>
          <p:cNvPr id="5" name="Image 4"/>
          <p:cNvPicPr>
            <a:picLocks noChangeAspect="1"/>
          </p:cNvPicPr>
          <p:nvPr/>
        </p:nvPicPr>
        <p:blipFill>
          <a:blip r:embed="rId3"/>
          <a:stretch>
            <a:fillRect/>
          </a:stretch>
        </p:blipFill>
        <p:spPr>
          <a:xfrm>
            <a:off x="5758490" y="229753"/>
            <a:ext cx="1633870" cy="475529"/>
          </a:xfrm>
          <a:prstGeom prst="rect">
            <a:avLst/>
          </a:prstGeom>
        </p:spPr>
      </p:pic>
      <p:pic>
        <p:nvPicPr>
          <p:cNvPr id="6" name="Image 5"/>
          <p:cNvPicPr>
            <a:picLocks noChangeAspect="1"/>
          </p:cNvPicPr>
          <p:nvPr/>
        </p:nvPicPr>
        <p:blipFill>
          <a:blip r:embed="rId4"/>
          <a:stretch>
            <a:fillRect/>
          </a:stretch>
        </p:blipFill>
        <p:spPr>
          <a:xfrm>
            <a:off x="0" y="914106"/>
            <a:ext cx="853514" cy="829128"/>
          </a:xfrm>
          <a:prstGeom prst="rect">
            <a:avLst/>
          </a:prstGeom>
        </p:spPr>
      </p:pic>
      <p:pic>
        <p:nvPicPr>
          <p:cNvPr id="7" name="Image 6"/>
          <p:cNvPicPr>
            <a:picLocks noChangeAspect="1"/>
          </p:cNvPicPr>
          <p:nvPr/>
        </p:nvPicPr>
        <p:blipFill>
          <a:blip r:embed="rId5"/>
          <a:stretch>
            <a:fillRect/>
          </a:stretch>
        </p:blipFill>
        <p:spPr>
          <a:xfrm>
            <a:off x="426757" y="1158048"/>
            <a:ext cx="6840305" cy="597460"/>
          </a:xfrm>
          <a:prstGeom prst="rect">
            <a:avLst/>
          </a:prstGeom>
        </p:spPr>
      </p:pic>
      <p:pic>
        <p:nvPicPr>
          <p:cNvPr id="9" name="Imag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0452280">
            <a:off x="431105" y="2302491"/>
            <a:ext cx="3179283" cy="19792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Émoticône 9"/>
          <p:cNvSpPr/>
          <p:nvPr/>
        </p:nvSpPr>
        <p:spPr>
          <a:xfrm>
            <a:off x="2570598" y="2336810"/>
            <a:ext cx="315196" cy="3175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4141790" y="2365733"/>
            <a:ext cx="3233400" cy="20129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Imag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1214429">
            <a:off x="3729873" y="7452296"/>
            <a:ext cx="3498524" cy="2623893"/>
          </a:xfrm>
          <a:prstGeom prst="rect">
            <a:avLst/>
          </a:prstGeom>
          <a:ln>
            <a:noFill/>
          </a:ln>
          <a:effectLst>
            <a:softEdge rad="112500"/>
          </a:effectLst>
        </p:spPr>
      </p:pic>
      <p:pic>
        <p:nvPicPr>
          <p:cNvPr id="17" name="Image 1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04129" y="6561080"/>
            <a:ext cx="3433234" cy="25749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676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37720"/>
            <a:ext cx="5456393" cy="707197"/>
          </a:xfrm>
          <a:prstGeom prst="rect">
            <a:avLst/>
          </a:prstGeom>
        </p:spPr>
      </p:pic>
      <p:pic>
        <p:nvPicPr>
          <p:cNvPr id="4" name="Image 3"/>
          <p:cNvPicPr>
            <a:picLocks noChangeAspect="1"/>
          </p:cNvPicPr>
          <p:nvPr/>
        </p:nvPicPr>
        <p:blipFill>
          <a:blip r:embed="rId4"/>
          <a:stretch>
            <a:fillRect/>
          </a:stretch>
        </p:blipFill>
        <p:spPr>
          <a:xfrm>
            <a:off x="5928980" y="153553"/>
            <a:ext cx="1633870" cy="475529"/>
          </a:xfrm>
          <a:prstGeom prst="rect">
            <a:avLst/>
          </a:prstGeom>
        </p:spPr>
      </p:pic>
      <p:pic>
        <p:nvPicPr>
          <p:cNvPr id="8" name="Image 7"/>
          <p:cNvPicPr>
            <a:picLocks noChangeAspect="1"/>
          </p:cNvPicPr>
          <p:nvPr/>
        </p:nvPicPr>
        <p:blipFill>
          <a:blip r:embed="rId5"/>
          <a:stretch>
            <a:fillRect/>
          </a:stretch>
        </p:blipFill>
        <p:spPr>
          <a:xfrm>
            <a:off x="40597" y="629082"/>
            <a:ext cx="853514" cy="829128"/>
          </a:xfrm>
          <a:prstGeom prst="rect">
            <a:avLst/>
          </a:prstGeom>
        </p:spPr>
      </p:pic>
      <p:pic>
        <p:nvPicPr>
          <p:cNvPr id="5" name="Image 4"/>
          <p:cNvPicPr>
            <a:picLocks noChangeAspect="1"/>
          </p:cNvPicPr>
          <p:nvPr/>
        </p:nvPicPr>
        <p:blipFill>
          <a:blip r:embed="rId6"/>
          <a:stretch>
            <a:fillRect/>
          </a:stretch>
        </p:blipFill>
        <p:spPr>
          <a:xfrm>
            <a:off x="467354" y="921714"/>
            <a:ext cx="6840305" cy="597460"/>
          </a:xfrm>
          <a:prstGeom prst="rect">
            <a:avLst/>
          </a:prstGeom>
        </p:spPr>
      </p:pic>
      <p:graphicFrame>
        <p:nvGraphicFramePr>
          <p:cNvPr id="2" name="Objet 1">
            <a:hlinkClick r:id="" action="ppaction://ole?verb=0"/>
          </p:cNvPr>
          <p:cNvGraphicFramePr>
            <a:graphicFrameLocks noChangeAspect="1"/>
          </p:cNvGraphicFramePr>
          <p:nvPr>
            <p:extLst>
              <p:ext uri="{D42A27DB-BD31-4B8C-83A1-F6EECF244321}">
                <p14:modId xmlns:p14="http://schemas.microsoft.com/office/powerpoint/2010/main" val="3638008178"/>
              </p:ext>
            </p:extLst>
          </p:nvPr>
        </p:nvGraphicFramePr>
        <p:xfrm>
          <a:off x="203200" y="1750842"/>
          <a:ext cx="7104459" cy="3964158"/>
        </p:xfrm>
        <a:graphic>
          <a:graphicData uri="http://schemas.openxmlformats.org/presentationml/2006/ole">
            <mc:AlternateContent xmlns:mc="http://schemas.openxmlformats.org/markup-compatibility/2006">
              <mc:Choice xmlns:v="urn:schemas-microsoft-com:vml" Requires="v">
                <p:oleObj spid="_x0000_s1028" name="Présentation" r:id="rId7" imgW="7563899" imgH="5344791" progId="PowerPoint.Show.12">
                  <p:embed/>
                </p:oleObj>
              </mc:Choice>
              <mc:Fallback>
                <p:oleObj name="Présentation" r:id="rId7" imgW="7563899" imgH="5344791" progId="PowerPoint.Show.12">
                  <p:embed/>
                  <p:pic>
                    <p:nvPicPr>
                      <p:cNvPr id="0" name=""/>
                      <p:cNvPicPr/>
                      <p:nvPr/>
                    </p:nvPicPr>
                    <p:blipFill>
                      <a:blip r:embed="rId8"/>
                      <a:stretch>
                        <a:fillRect/>
                      </a:stretch>
                    </p:blipFill>
                    <p:spPr>
                      <a:xfrm>
                        <a:off x="203200" y="1750842"/>
                        <a:ext cx="7104459" cy="3964158"/>
                      </a:xfrm>
                      <a:prstGeom prst="rect">
                        <a:avLst/>
                      </a:prstGeom>
                    </p:spPr>
                  </p:pic>
                </p:oleObj>
              </mc:Fallback>
            </mc:AlternateContent>
          </a:graphicData>
        </a:graphic>
      </p:graphicFrame>
      <p:graphicFrame>
        <p:nvGraphicFramePr>
          <p:cNvPr id="7" name="Objet 6">
            <a:hlinkClick r:id="" action="ppaction://ole?verb=0"/>
          </p:cNvPr>
          <p:cNvGraphicFramePr>
            <a:graphicFrameLocks noChangeAspect="1"/>
          </p:cNvGraphicFramePr>
          <p:nvPr>
            <p:extLst>
              <p:ext uri="{D42A27DB-BD31-4B8C-83A1-F6EECF244321}">
                <p14:modId xmlns:p14="http://schemas.microsoft.com/office/powerpoint/2010/main" val="3197930926"/>
              </p:ext>
            </p:extLst>
          </p:nvPr>
        </p:nvGraphicFramePr>
        <p:xfrm>
          <a:off x="255486" y="5946668"/>
          <a:ext cx="6945414" cy="4327632"/>
        </p:xfrm>
        <a:graphic>
          <a:graphicData uri="http://schemas.openxmlformats.org/presentationml/2006/ole">
            <mc:AlternateContent xmlns:mc="http://schemas.openxmlformats.org/markup-compatibility/2006">
              <mc:Choice xmlns:v="urn:schemas-microsoft-com:vml" Requires="v">
                <p:oleObj spid="_x0000_s1029" name="Présentation" r:id="rId9" imgW="7563899" imgH="5344791" progId="PowerPoint.Show.12">
                  <p:embed/>
                </p:oleObj>
              </mc:Choice>
              <mc:Fallback>
                <p:oleObj name="Présentation" r:id="rId9" imgW="7563899" imgH="5344791" progId="PowerPoint.Show.12">
                  <p:embed/>
                  <p:pic>
                    <p:nvPicPr>
                      <p:cNvPr id="0" name=""/>
                      <p:cNvPicPr/>
                      <p:nvPr/>
                    </p:nvPicPr>
                    <p:blipFill>
                      <a:blip r:embed="rId10"/>
                      <a:stretch>
                        <a:fillRect/>
                      </a:stretch>
                    </p:blipFill>
                    <p:spPr>
                      <a:xfrm>
                        <a:off x="255486" y="5946668"/>
                        <a:ext cx="6945414" cy="4327632"/>
                      </a:xfrm>
                      <a:prstGeom prst="rect">
                        <a:avLst/>
                      </a:prstGeom>
                    </p:spPr>
                  </p:pic>
                </p:oleObj>
              </mc:Fallback>
            </mc:AlternateContent>
          </a:graphicData>
        </a:graphic>
      </p:graphicFrame>
    </p:spTree>
    <p:extLst>
      <p:ext uri="{BB962C8B-B14F-4D97-AF65-F5344CB8AC3E}">
        <p14:creationId xmlns:p14="http://schemas.microsoft.com/office/powerpoint/2010/main" val="364780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8</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Planning du mois Avril temporaire</a:t>
            </a:r>
          </a:p>
        </p:txBody>
      </p:sp>
      <p:graphicFrame>
        <p:nvGraphicFramePr>
          <p:cNvPr id="2" name="Objet 1">
            <a:hlinkClick r:id="" action="ppaction://ole?verb=0"/>
          </p:cNvPr>
          <p:cNvGraphicFramePr>
            <a:graphicFrameLocks noChangeAspect="1"/>
          </p:cNvGraphicFramePr>
          <p:nvPr>
            <p:extLst>
              <p:ext uri="{D42A27DB-BD31-4B8C-83A1-F6EECF244321}">
                <p14:modId xmlns:p14="http://schemas.microsoft.com/office/powerpoint/2010/main" val="613890170"/>
              </p:ext>
            </p:extLst>
          </p:nvPr>
        </p:nvGraphicFramePr>
        <p:xfrm>
          <a:off x="146636" y="1701718"/>
          <a:ext cx="7270164" cy="4200525"/>
        </p:xfrm>
        <a:graphic>
          <a:graphicData uri="http://schemas.openxmlformats.org/presentationml/2006/ole">
            <mc:AlternateContent xmlns:mc="http://schemas.openxmlformats.org/markup-compatibility/2006">
              <mc:Choice xmlns:v="urn:schemas-microsoft-com:vml" Requires="v">
                <p:oleObj spid="_x0000_s2052" name="Présentation" r:id="rId6" imgW="7563783" imgH="5344791" progId="PowerPoint.Show.12">
                  <p:embed/>
                </p:oleObj>
              </mc:Choice>
              <mc:Fallback>
                <p:oleObj name="Présentation" r:id="rId6" imgW="7563783" imgH="5344791" progId="PowerPoint.Show.12">
                  <p:embed/>
                  <p:pic>
                    <p:nvPicPr>
                      <p:cNvPr id="0" name=""/>
                      <p:cNvPicPr/>
                      <p:nvPr/>
                    </p:nvPicPr>
                    <p:blipFill>
                      <a:blip r:embed="rId7"/>
                      <a:stretch>
                        <a:fillRect/>
                      </a:stretch>
                    </p:blipFill>
                    <p:spPr>
                      <a:xfrm>
                        <a:off x="146636" y="1701718"/>
                        <a:ext cx="7270164" cy="4200525"/>
                      </a:xfrm>
                      <a:prstGeom prst="rect">
                        <a:avLst/>
                      </a:prstGeom>
                    </p:spPr>
                  </p:pic>
                </p:oleObj>
              </mc:Fallback>
            </mc:AlternateContent>
          </a:graphicData>
        </a:graphic>
      </p:graphicFrame>
      <p:graphicFrame>
        <p:nvGraphicFramePr>
          <p:cNvPr id="3" name="Objet 2">
            <a:hlinkClick r:id="" action="ppaction://ole?verb=0"/>
          </p:cNvPr>
          <p:cNvGraphicFramePr>
            <a:graphicFrameLocks noChangeAspect="1"/>
          </p:cNvGraphicFramePr>
          <p:nvPr>
            <p:extLst>
              <p:ext uri="{D42A27DB-BD31-4B8C-83A1-F6EECF244321}">
                <p14:modId xmlns:p14="http://schemas.microsoft.com/office/powerpoint/2010/main" val="3932951720"/>
              </p:ext>
            </p:extLst>
          </p:nvPr>
        </p:nvGraphicFramePr>
        <p:xfrm>
          <a:off x="165932" y="6124872"/>
          <a:ext cx="7250868" cy="3964131"/>
        </p:xfrm>
        <a:graphic>
          <a:graphicData uri="http://schemas.openxmlformats.org/presentationml/2006/ole">
            <mc:AlternateContent xmlns:mc="http://schemas.openxmlformats.org/markup-compatibility/2006">
              <mc:Choice xmlns:v="urn:schemas-microsoft-com:vml" Requires="v">
                <p:oleObj spid="_x0000_s2053" name="Présentation" r:id="rId8" imgW="7563783" imgH="5344791" progId="PowerPoint.Show.12">
                  <p:embed/>
                </p:oleObj>
              </mc:Choice>
              <mc:Fallback>
                <p:oleObj name="Présentation" r:id="rId8" imgW="7563783" imgH="5344791" progId="PowerPoint.Show.12">
                  <p:embed/>
                  <p:pic>
                    <p:nvPicPr>
                      <p:cNvPr id="0" name=""/>
                      <p:cNvPicPr/>
                      <p:nvPr/>
                    </p:nvPicPr>
                    <p:blipFill>
                      <a:blip r:embed="rId9"/>
                      <a:stretch>
                        <a:fillRect/>
                      </a:stretch>
                    </p:blipFill>
                    <p:spPr>
                      <a:xfrm>
                        <a:off x="165932" y="6124872"/>
                        <a:ext cx="7250868" cy="3964131"/>
                      </a:xfrm>
                      <a:prstGeom prst="rect">
                        <a:avLst/>
                      </a:prstGeom>
                    </p:spPr>
                  </p:pic>
                </p:oleObj>
              </mc:Fallback>
            </mc:AlternateContent>
          </a:graphicData>
        </a:graphic>
      </p:graphicFrame>
    </p:spTree>
    <p:extLst>
      <p:ext uri="{BB962C8B-B14F-4D97-AF65-F5344CB8AC3E}">
        <p14:creationId xmlns:p14="http://schemas.microsoft.com/office/powerpoint/2010/main" val="232751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0728" y="25020"/>
            <a:ext cx="5456393" cy="707197"/>
          </a:xfrm>
          <a:prstGeom prst="rect">
            <a:avLst/>
          </a:prstGeom>
        </p:spPr>
      </p:pic>
      <p:pic>
        <p:nvPicPr>
          <p:cNvPr id="5" name="Image 4"/>
          <p:cNvPicPr>
            <a:picLocks noChangeAspect="1"/>
          </p:cNvPicPr>
          <p:nvPr/>
        </p:nvPicPr>
        <p:blipFill>
          <a:blip r:embed="rId4"/>
          <a:stretch>
            <a:fillRect/>
          </a:stretch>
        </p:blipFill>
        <p:spPr>
          <a:xfrm>
            <a:off x="5682290" y="140853"/>
            <a:ext cx="1633870" cy="475529"/>
          </a:xfrm>
          <a:prstGeom prst="rect">
            <a:avLst/>
          </a:prstGeom>
        </p:spPr>
      </p:pic>
      <p:pic>
        <p:nvPicPr>
          <p:cNvPr id="6" name="Image 5"/>
          <p:cNvPicPr>
            <a:picLocks noChangeAspect="1"/>
          </p:cNvPicPr>
          <p:nvPr/>
        </p:nvPicPr>
        <p:blipFill>
          <a:blip r:embed="rId5"/>
          <a:stretch>
            <a:fillRect/>
          </a:stretch>
        </p:blipFill>
        <p:spPr>
          <a:xfrm>
            <a:off x="100728" y="916555"/>
            <a:ext cx="853514" cy="829128"/>
          </a:xfrm>
          <a:prstGeom prst="rect">
            <a:avLst/>
          </a:prstGeom>
        </p:spPr>
      </p:pic>
      <p:pic>
        <p:nvPicPr>
          <p:cNvPr id="7" name="Image 6"/>
          <p:cNvPicPr>
            <a:picLocks noChangeAspect="1"/>
          </p:cNvPicPr>
          <p:nvPr/>
        </p:nvPicPr>
        <p:blipFill>
          <a:blip r:embed="rId6"/>
          <a:stretch>
            <a:fillRect/>
          </a:stretch>
        </p:blipFill>
        <p:spPr>
          <a:xfrm>
            <a:off x="527485" y="1115346"/>
            <a:ext cx="6840305" cy="597460"/>
          </a:xfrm>
          <a:prstGeom prst="rect">
            <a:avLst/>
          </a:prstGeom>
        </p:spPr>
      </p:pic>
      <p:graphicFrame>
        <p:nvGraphicFramePr>
          <p:cNvPr id="2" name="Objet 1">
            <a:hlinkClick r:id="" action="ppaction://ole?verb=0"/>
          </p:cNvPr>
          <p:cNvGraphicFramePr>
            <a:graphicFrameLocks noChangeAspect="1"/>
          </p:cNvGraphicFramePr>
          <p:nvPr>
            <p:extLst>
              <p:ext uri="{D42A27DB-BD31-4B8C-83A1-F6EECF244321}">
                <p14:modId xmlns:p14="http://schemas.microsoft.com/office/powerpoint/2010/main" val="3053550997"/>
              </p:ext>
            </p:extLst>
          </p:nvPr>
        </p:nvGraphicFramePr>
        <p:xfrm>
          <a:off x="60277" y="1745683"/>
          <a:ext cx="7307513" cy="5163117"/>
        </p:xfrm>
        <a:graphic>
          <a:graphicData uri="http://schemas.openxmlformats.org/presentationml/2006/ole">
            <mc:AlternateContent xmlns:mc="http://schemas.openxmlformats.org/markup-compatibility/2006">
              <mc:Choice xmlns:v="urn:schemas-microsoft-com:vml" Requires="v">
                <p:oleObj spid="_x0000_s3075" name="Présentation" r:id="rId7" imgW="7563783" imgH="5344791" progId="PowerPoint.Show.12">
                  <p:embed/>
                </p:oleObj>
              </mc:Choice>
              <mc:Fallback>
                <p:oleObj name="Présentation" r:id="rId7" imgW="7563783" imgH="5344791" progId="PowerPoint.Show.12">
                  <p:embed/>
                  <p:pic>
                    <p:nvPicPr>
                      <p:cNvPr id="0" name=""/>
                      <p:cNvPicPr/>
                      <p:nvPr/>
                    </p:nvPicPr>
                    <p:blipFill>
                      <a:blip r:embed="rId8"/>
                      <a:stretch>
                        <a:fillRect/>
                      </a:stretch>
                    </p:blipFill>
                    <p:spPr>
                      <a:xfrm>
                        <a:off x="60277" y="1745683"/>
                        <a:ext cx="7307513" cy="5163117"/>
                      </a:xfrm>
                      <a:prstGeom prst="rect">
                        <a:avLst/>
                      </a:prstGeom>
                    </p:spPr>
                  </p:pic>
                </p:oleObj>
              </mc:Fallback>
            </mc:AlternateContent>
          </a:graphicData>
        </a:graphic>
      </p:graphicFrame>
    </p:spTree>
    <p:extLst>
      <p:ext uri="{BB962C8B-B14F-4D97-AF65-F5344CB8AC3E}">
        <p14:creationId xmlns:p14="http://schemas.microsoft.com/office/powerpoint/2010/main" val="133263899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10644</TotalTime>
  <Words>1364</Words>
  <Application>Microsoft Office PowerPoint</Application>
  <PresentationFormat>Personnalisé</PresentationFormat>
  <Paragraphs>158</Paragraphs>
  <Slides>19</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7" baseType="lpstr">
      <vt:lpstr>ＭＳ Ｐゴシック</vt:lpstr>
      <vt:lpstr>Aptos Display</vt:lpstr>
      <vt:lpstr>Arial</vt:lpstr>
      <vt:lpstr>Calibri</vt:lpstr>
      <vt:lpstr>Google Sans</vt:lpstr>
      <vt:lpstr>LPO</vt:lpstr>
      <vt:lpstr>Thème Office</vt:lpstr>
      <vt:lpstr>Présentation</vt:lpstr>
      <vt:lpstr>Présentation PowerPoint</vt:lpstr>
      <vt:lpstr>Présentation PowerPoint</vt:lpstr>
      <vt:lpstr>Au PASA (Pôle d’activités et de soins adaptés), Anne, assistante de soins en gérontologie, accompagne les résidents dans des activités de la vie quotidienne, comme à la maison, du lundi au vendredi. Les sorties d’équithérapie ont repris ce mois-ci, et les résidents étaient ravis.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la résidence</vt:lpstr>
      <vt:lpstr>Présentation PowerPoint</vt:lpstr>
      <vt:lpstr>Familyvi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Grégory Riboulet</dc:creator>
  <cp:lastModifiedBy>Medicis Pontpoint - Qualité de Vie</cp:lastModifiedBy>
  <cp:revision>426</cp:revision>
  <cp:lastPrinted>2026-04-14T08:19:36Z</cp:lastPrinted>
  <dcterms:created xsi:type="dcterms:W3CDTF">2017-02-14T13:34:35Z</dcterms:created>
  <dcterms:modified xsi:type="dcterms:W3CDTF">2026-04-14T08:21:00Z</dcterms:modified>
</cp:coreProperties>
</file>